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</p:sldIdLst>
  <p:sldSz cx="43891200" cy="32918400"/>
  <p:notesSz cx="6858000" cy="9144000"/>
  <p:embeddedFontLst>
    <p:embeddedFont>
      <p:font typeface="Cooper Hewitt" panose="020B0604020202020204" charset="0"/>
      <p:regular r:id="rId4"/>
    </p:embeddedFont>
    <p:embeddedFont>
      <p:font typeface="Cooper Hewitt Heavy" panose="020B0604020202020204" charset="0"/>
      <p:regular r:id="rId5"/>
    </p:embeddedFont>
    <p:embeddedFont>
      <p:font typeface="Montserrat Classic" panose="020B0604020202020204" charset="0"/>
      <p:regular r:id="rId6"/>
    </p:embeddedFont>
    <p:embeddedFont>
      <p:font typeface="Montserrat Classic Bold" panose="020B0604020202020204" charset="0"/>
      <p:regular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A80921-6B84-4064-8220-424A91FE3735}" v="1" dt="2025-06-18T13:11:06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21" d="100"/>
          <a:sy n="21" d="100"/>
        </p:scale>
        <p:origin x="191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font" Target="fonts/font4.fntdata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5" Type="http://schemas.openxmlformats.org/officeDocument/2006/relationships/customXml" Target="../customXml/item3.xml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Relationship Id="rId14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rot="-5400000">
            <a:off x="19767966" y="5708333"/>
            <a:ext cx="6861810" cy="0"/>
          </a:xfrm>
          <a:prstGeom prst="line">
            <a:avLst/>
          </a:prstGeom>
          <a:ln w="47625" cap="rnd">
            <a:solidFill>
              <a:srgbClr val="00386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3" name="AutoShape 3"/>
          <p:cNvSpPr/>
          <p:nvPr/>
        </p:nvSpPr>
        <p:spPr>
          <a:xfrm rot="-5400000">
            <a:off x="28977817" y="5708333"/>
            <a:ext cx="6861810" cy="0"/>
          </a:xfrm>
          <a:prstGeom prst="line">
            <a:avLst/>
          </a:prstGeom>
          <a:ln w="47625" cap="rnd">
            <a:solidFill>
              <a:srgbClr val="00386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" name="AutoShape 4"/>
          <p:cNvSpPr/>
          <p:nvPr/>
        </p:nvSpPr>
        <p:spPr>
          <a:xfrm rot="-5400000">
            <a:off x="19720341" y="26769899"/>
            <a:ext cx="6861810" cy="0"/>
          </a:xfrm>
          <a:prstGeom prst="line">
            <a:avLst/>
          </a:prstGeom>
          <a:ln w="47625" cap="rnd">
            <a:solidFill>
              <a:srgbClr val="00386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" name="AutoShape 5"/>
          <p:cNvSpPr/>
          <p:nvPr/>
        </p:nvSpPr>
        <p:spPr>
          <a:xfrm>
            <a:off x="13965207" y="10103023"/>
            <a:ext cx="37990653" cy="12388144"/>
          </a:xfrm>
          <a:prstGeom prst="rect">
            <a:avLst/>
          </a:prstGeom>
          <a:gradFill rotWithShape="1">
            <a:gsLst>
              <a:gs pos="0">
                <a:srgbClr val="003865">
                  <a:alpha val="100000"/>
                </a:srgbClr>
              </a:gs>
              <a:gs pos="100000">
                <a:srgbClr val="0064B1">
                  <a:alpha val="100000"/>
                </a:srgbClr>
              </a:gs>
            </a:gsLst>
            <a:path path="circle">
              <a:fillToRect r="100000" b="100000"/>
            </a:path>
            <a:tileRect l="-100000" t="-100000"/>
          </a:gradFill>
        </p:spPr>
        <p:txBody>
          <a:bodyPr/>
          <a:lstStyle/>
          <a:p>
            <a:endParaRPr lang="en-US"/>
          </a:p>
        </p:txBody>
      </p:sp>
      <p:sp>
        <p:nvSpPr>
          <p:cNvPr id="6" name="TextBox 6"/>
          <p:cNvSpPr txBox="1"/>
          <p:nvPr/>
        </p:nvSpPr>
        <p:spPr>
          <a:xfrm>
            <a:off x="2420354" y="6372571"/>
            <a:ext cx="9858928" cy="74078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3800"/>
              </a:lnSpc>
            </a:pPr>
            <a:r>
              <a:rPr lang="en-US" sz="12545" b="1" spc="-250">
                <a:solidFill>
                  <a:srgbClr val="003865"/>
                </a:solidFill>
                <a:latin typeface="Cooper Hewitt Heavy"/>
                <a:ea typeface="Cooper Hewitt Heavy"/>
                <a:cs typeface="Cooper Hewitt Heavy"/>
                <a:sym typeface="Cooper Hewitt Heavy"/>
              </a:rPr>
              <a:t>TITLE OF </a:t>
            </a:r>
          </a:p>
          <a:p>
            <a:pPr algn="l">
              <a:lnSpc>
                <a:spcPts val="13800"/>
              </a:lnSpc>
            </a:pPr>
            <a:r>
              <a:rPr lang="en-US" sz="12545" b="1" spc="-250">
                <a:solidFill>
                  <a:srgbClr val="003865"/>
                </a:solidFill>
                <a:latin typeface="Cooper Hewitt Heavy"/>
                <a:ea typeface="Cooper Hewitt Heavy"/>
                <a:cs typeface="Cooper Hewitt Heavy"/>
                <a:sym typeface="Cooper Hewitt Heavy"/>
              </a:rPr>
              <a:t>RESEARCH</a:t>
            </a:r>
          </a:p>
          <a:p>
            <a:pPr algn="l">
              <a:lnSpc>
                <a:spcPts val="13800"/>
              </a:lnSpc>
            </a:pPr>
            <a:r>
              <a:rPr lang="en-US" sz="12545" b="1" spc="-250">
                <a:solidFill>
                  <a:srgbClr val="003865"/>
                </a:solidFill>
                <a:latin typeface="Cooper Hewitt Heavy"/>
                <a:ea typeface="Cooper Hewitt Heavy"/>
                <a:cs typeface="Cooper Hewitt Heavy"/>
                <a:sym typeface="Cooper Hewitt Heavy"/>
              </a:rPr>
              <a:t>WILL GO </a:t>
            </a:r>
          </a:p>
          <a:p>
            <a:pPr algn="l">
              <a:lnSpc>
                <a:spcPts val="13800"/>
              </a:lnSpc>
            </a:pPr>
            <a:r>
              <a:rPr lang="en-US" sz="12545" b="1" spc="-250">
                <a:solidFill>
                  <a:srgbClr val="003865"/>
                </a:solidFill>
                <a:latin typeface="Cooper Hewitt Heavy"/>
                <a:ea typeface="Cooper Hewitt Heavy"/>
                <a:cs typeface="Cooper Hewitt Heavy"/>
                <a:sym typeface="Cooper Hewitt Heavy"/>
              </a:rPr>
              <a:t>HERE 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33309749" y="23613929"/>
            <a:ext cx="7935007" cy="3492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649"/>
              </a:lnSpc>
            </a:pPr>
            <a:r>
              <a:rPr lang="en-US" sz="2499" b="1" spc="17">
                <a:solidFill>
                  <a:srgbClr val="003865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SOURCES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33309749" y="24165783"/>
            <a:ext cx="8321975" cy="4222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499"/>
              </a:lnSpc>
            </a:pPr>
            <a:r>
              <a:rPr lang="en-US" sz="2499">
                <a:solidFill>
                  <a:srgbClr val="003865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Sub text explanation</a:t>
            </a:r>
          </a:p>
        </p:txBody>
      </p:sp>
      <p:sp>
        <p:nvSpPr>
          <p:cNvPr id="9" name="AutoShape 9"/>
          <p:cNvSpPr/>
          <p:nvPr/>
        </p:nvSpPr>
        <p:spPr>
          <a:xfrm rot="-5400000">
            <a:off x="29025442" y="26769899"/>
            <a:ext cx="6861810" cy="0"/>
          </a:xfrm>
          <a:prstGeom prst="line">
            <a:avLst/>
          </a:prstGeom>
          <a:ln w="47625" cap="rnd">
            <a:solidFill>
              <a:srgbClr val="00386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0" name="Group 10"/>
          <p:cNvGrpSpPr/>
          <p:nvPr/>
        </p:nvGrpSpPr>
        <p:grpSpPr>
          <a:xfrm rot="-8431568">
            <a:off x="31756895" y="23714819"/>
            <a:ext cx="11427682" cy="24629698"/>
            <a:chOff x="0" y="0"/>
            <a:chExt cx="786463" cy="1695036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786463" cy="1695036"/>
            </a:xfrm>
            <a:custGeom>
              <a:avLst/>
              <a:gdLst/>
              <a:ahLst/>
              <a:cxnLst/>
              <a:rect l="l" t="t" r="r" b="b"/>
              <a:pathLst>
                <a:path w="786463" h="1695036">
                  <a:moveTo>
                    <a:pt x="393231" y="0"/>
                  </a:moveTo>
                  <a:lnTo>
                    <a:pt x="786463" y="847518"/>
                  </a:lnTo>
                  <a:lnTo>
                    <a:pt x="393231" y="1695036"/>
                  </a:lnTo>
                  <a:lnTo>
                    <a:pt x="0" y="847518"/>
                  </a:lnTo>
                  <a:lnTo>
                    <a:pt x="393231" y="0"/>
                  </a:lnTo>
                  <a:close/>
                </a:path>
              </a:pathLst>
            </a:custGeom>
            <a:gradFill rotWithShape="1">
              <a:gsLst>
                <a:gs pos="0">
                  <a:srgbClr val="EF6E0B">
                    <a:alpha val="100000"/>
                  </a:srgbClr>
                </a:gs>
                <a:gs pos="33333">
                  <a:srgbClr val="F58025">
                    <a:alpha val="100000"/>
                  </a:srgbClr>
                </a:gs>
                <a:gs pos="66667">
                  <a:srgbClr val="F58025">
                    <a:alpha val="100000"/>
                  </a:srgbClr>
                </a:gs>
                <a:gs pos="100000">
                  <a:srgbClr val="FFA300">
                    <a:alpha val="100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135173" y="234184"/>
              <a:ext cx="516116" cy="116951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/>
            </a:p>
          </p:txBody>
        </p:sp>
      </p:grpSp>
      <p:grpSp>
        <p:nvGrpSpPr>
          <p:cNvPr id="13" name="Group 13"/>
          <p:cNvGrpSpPr/>
          <p:nvPr/>
        </p:nvGrpSpPr>
        <p:grpSpPr>
          <a:xfrm rot="-6556111">
            <a:off x="37244739" y="24761773"/>
            <a:ext cx="4624233" cy="15642620"/>
            <a:chOff x="0" y="0"/>
            <a:chExt cx="1217905" cy="4119867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1217905" cy="4119867"/>
            </a:xfrm>
            <a:custGeom>
              <a:avLst/>
              <a:gdLst/>
              <a:ahLst/>
              <a:cxnLst/>
              <a:rect l="l" t="t" r="r" b="b"/>
              <a:pathLst>
                <a:path w="1217905" h="4119867">
                  <a:moveTo>
                    <a:pt x="0" y="0"/>
                  </a:moveTo>
                  <a:lnTo>
                    <a:pt x="1217905" y="0"/>
                  </a:lnTo>
                  <a:lnTo>
                    <a:pt x="1217905" y="4119867"/>
                  </a:lnTo>
                  <a:lnTo>
                    <a:pt x="0" y="4119867"/>
                  </a:lnTo>
                  <a:close/>
                </a:path>
              </a:pathLst>
            </a:custGeom>
            <a:gradFill rotWithShape="1">
              <a:gsLst>
                <a:gs pos="0">
                  <a:srgbClr val="003865">
                    <a:alpha val="100000"/>
                  </a:srgbClr>
                </a:gs>
                <a:gs pos="100000">
                  <a:srgbClr val="0064B1">
                    <a:alpha val="100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0" y="-57150"/>
              <a:ext cx="1217905" cy="417701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/>
            </a:p>
          </p:txBody>
        </p:sp>
      </p:grpSp>
      <p:grpSp>
        <p:nvGrpSpPr>
          <p:cNvPr id="16" name="Group 16"/>
          <p:cNvGrpSpPr/>
          <p:nvPr/>
        </p:nvGrpSpPr>
        <p:grpSpPr>
          <a:xfrm rot="2368431">
            <a:off x="1303067" y="-19749134"/>
            <a:ext cx="13248265" cy="31808609"/>
            <a:chOff x="0" y="0"/>
            <a:chExt cx="830949" cy="1995080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830949" cy="1995080"/>
            </a:xfrm>
            <a:custGeom>
              <a:avLst/>
              <a:gdLst/>
              <a:ahLst/>
              <a:cxnLst/>
              <a:rect l="l" t="t" r="r" b="b"/>
              <a:pathLst>
                <a:path w="830949" h="1995080">
                  <a:moveTo>
                    <a:pt x="415475" y="0"/>
                  </a:moveTo>
                  <a:lnTo>
                    <a:pt x="830949" y="997540"/>
                  </a:lnTo>
                  <a:lnTo>
                    <a:pt x="415475" y="1995080"/>
                  </a:lnTo>
                  <a:lnTo>
                    <a:pt x="0" y="997540"/>
                  </a:lnTo>
                  <a:lnTo>
                    <a:pt x="415475" y="0"/>
                  </a:lnTo>
                  <a:close/>
                </a:path>
              </a:pathLst>
            </a:custGeom>
            <a:gradFill rotWithShape="1">
              <a:gsLst>
                <a:gs pos="0">
                  <a:srgbClr val="EF6E0B">
                    <a:alpha val="100000"/>
                  </a:srgbClr>
                </a:gs>
                <a:gs pos="33333">
                  <a:srgbClr val="F58025">
                    <a:alpha val="100000"/>
                  </a:srgbClr>
                </a:gs>
                <a:gs pos="66667">
                  <a:srgbClr val="F58025">
                    <a:alpha val="100000"/>
                  </a:srgbClr>
                </a:gs>
                <a:gs pos="100000">
                  <a:srgbClr val="FFA300">
                    <a:alpha val="100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142819" y="285754"/>
              <a:ext cx="545311" cy="136642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/>
            </a:p>
          </p:txBody>
        </p:sp>
      </p:grpSp>
      <p:grpSp>
        <p:nvGrpSpPr>
          <p:cNvPr id="19" name="Group 19"/>
          <p:cNvGrpSpPr/>
          <p:nvPr/>
        </p:nvGrpSpPr>
        <p:grpSpPr>
          <a:xfrm rot="4243888">
            <a:off x="2453633" y="-9378415"/>
            <a:ext cx="5073925" cy="20442562"/>
            <a:chOff x="0" y="0"/>
            <a:chExt cx="1217905" cy="4906872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1217905" cy="4906872"/>
            </a:xfrm>
            <a:custGeom>
              <a:avLst/>
              <a:gdLst/>
              <a:ahLst/>
              <a:cxnLst/>
              <a:rect l="l" t="t" r="r" b="b"/>
              <a:pathLst>
                <a:path w="1217905" h="4906872">
                  <a:moveTo>
                    <a:pt x="0" y="0"/>
                  </a:moveTo>
                  <a:lnTo>
                    <a:pt x="1217905" y="0"/>
                  </a:lnTo>
                  <a:lnTo>
                    <a:pt x="1217905" y="4906872"/>
                  </a:lnTo>
                  <a:lnTo>
                    <a:pt x="0" y="4906872"/>
                  </a:lnTo>
                  <a:close/>
                </a:path>
              </a:pathLst>
            </a:custGeom>
            <a:gradFill rotWithShape="1">
              <a:gsLst>
                <a:gs pos="0">
                  <a:srgbClr val="003865">
                    <a:alpha val="100000"/>
                  </a:srgbClr>
                </a:gs>
                <a:gs pos="100000">
                  <a:srgbClr val="0064B1">
                    <a:alpha val="100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-57150"/>
              <a:ext cx="1217905" cy="496402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/>
            </a:p>
          </p:txBody>
        </p:sp>
      </p:grpSp>
      <p:sp>
        <p:nvSpPr>
          <p:cNvPr id="22" name="Freeform 22"/>
          <p:cNvSpPr/>
          <p:nvPr/>
        </p:nvSpPr>
        <p:spPr>
          <a:xfrm>
            <a:off x="647030" y="646907"/>
            <a:ext cx="6075703" cy="1846477"/>
          </a:xfrm>
          <a:custGeom>
            <a:avLst/>
            <a:gdLst/>
            <a:ahLst/>
            <a:cxnLst/>
            <a:rect l="l" t="t" r="r" b="b"/>
            <a:pathLst>
              <a:path w="6075703" h="1846477">
                <a:moveTo>
                  <a:pt x="0" y="0"/>
                </a:moveTo>
                <a:lnTo>
                  <a:pt x="6075703" y="0"/>
                </a:lnTo>
                <a:lnTo>
                  <a:pt x="6075703" y="1846477"/>
                </a:lnTo>
                <a:lnTo>
                  <a:pt x="0" y="184647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3" name="TextBox 23"/>
          <p:cNvSpPr txBox="1"/>
          <p:nvPr/>
        </p:nvSpPr>
        <p:spPr>
          <a:xfrm>
            <a:off x="13965207" y="1986915"/>
            <a:ext cx="6927390" cy="13417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9519"/>
              </a:lnSpc>
            </a:pPr>
            <a:r>
              <a:rPr lang="en-US" sz="6800" b="1" spc="47">
                <a:solidFill>
                  <a:srgbClr val="0064B1"/>
                </a:solidFill>
                <a:latin typeface="Cooper Hewitt Heavy"/>
                <a:ea typeface="Cooper Hewitt Heavy"/>
                <a:cs typeface="Cooper Hewitt Heavy"/>
                <a:sym typeface="Cooper Hewitt Heavy"/>
              </a:rPr>
              <a:t>INTRODUCTION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13965207" y="3694609"/>
            <a:ext cx="8332638" cy="4552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779"/>
              </a:lnSpc>
            </a:pPr>
            <a:r>
              <a:rPr lang="en-US" sz="2700">
                <a:solidFill>
                  <a:srgbClr val="003865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Sub text explanation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13965207" y="24724657"/>
            <a:ext cx="8332638" cy="4552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779"/>
              </a:lnSpc>
            </a:pPr>
            <a:r>
              <a:rPr lang="en-US" sz="2700">
                <a:solidFill>
                  <a:srgbClr val="003865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Sub text explanation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24099897" y="1986915"/>
            <a:ext cx="7402185" cy="13417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9519"/>
              </a:lnSpc>
            </a:pPr>
            <a:r>
              <a:rPr lang="en-US" sz="6800" b="1" spc="47">
                <a:solidFill>
                  <a:srgbClr val="0064B1"/>
                </a:solidFill>
                <a:latin typeface="Cooper Hewitt Heavy"/>
                <a:ea typeface="Cooper Hewitt Heavy"/>
                <a:cs typeface="Cooper Hewitt Heavy"/>
                <a:sym typeface="Cooper Hewitt Heavy"/>
              </a:rPr>
              <a:t>OBJECTIVE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24099897" y="3688894"/>
            <a:ext cx="7402185" cy="4552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779"/>
              </a:lnSpc>
            </a:pPr>
            <a:r>
              <a:rPr lang="en-US" sz="2700">
                <a:solidFill>
                  <a:srgbClr val="003865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Sub text explanation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33309749" y="1986915"/>
            <a:ext cx="7935007" cy="13455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9519"/>
              </a:lnSpc>
            </a:pPr>
            <a:r>
              <a:rPr lang="en-US" sz="6800" b="1" spc="47">
                <a:solidFill>
                  <a:srgbClr val="0064B1"/>
                </a:solidFill>
                <a:latin typeface="Cooper Hewitt Heavy"/>
                <a:ea typeface="Cooper Hewitt Heavy"/>
                <a:cs typeface="Cooper Hewitt Heavy"/>
                <a:sym typeface="Cooper Hewitt Heavy"/>
              </a:rPr>
              <a:t>METHODOLOGY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33309749" y="3688894"/>
            <a:ext cx="8321975" cy="4552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779"/>
              </a:lnSpc>
            </a:pPr>
            <a:r>
              <a:rPr lang="en-US" sz="2700">
                <a:solidFill>
                  <a:srgbClr val="003865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Sub text explanation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2420354" y="13926724"/>
            <a:ext cx="8490459" cy="6229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039"/>
              </a:lnSpc>
            </a:pPr>
            <a:r>
              <a:rPr lang="en-US" sz="3599">
                <a:solidFill>
                  <a:srgbClr val="003865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Sub text explanation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14717145" y="12204286"/>
            <a:ext cx="7580700" cy="4387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639"/>
              </a:lnSpc>
            </a:pPr>
            <a:r>
              <a:rPr lang="en-US" sz="2599">
                <a:solidFill>
                  <a:srgbClr val="FFFFFF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Sub text explanation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14717145" y="10542684"/>
            <a:ext cx="6768221" cy="13455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9519"/>
              </a:lnSpc>
            </a:pPr>
            <a:r>
              <a:rPr lang="en-US" sz="6800" b="1" spc="47">
                <a:solidFill>
                  <a:srgbClr val="FFFFFF"/>
                </a:solidFill>
                <a:latin typeface="Cooper Hewitt Heavy"/>
                <a:ea typeface="Cooper Hewitt Heavy"/>
                <a:cs typeface="Cooper Hewitt Heavy"/>
                <a:sym typeface="Cooper Hewitt Heavy"/>
              </a:rPr>
              <a:t>ANALYSIS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13965207" y="23048481"/>
            <a:ext cx="7980393" cy="13455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9519"/>
              </a:lnSpc>
            </a:pPr>
            <a:r>
              <a:rPr lang="en-US" sz="6800" b="1" spc="-136">
                <a:solidFill>
                  <a:srgbClr val="0064B1"/>
                </a:solidFill>
                <a:latin typeface="Cooper Hewitt Heavy"/>
                <a:ea typeface="Cooper Hewitt Heavy"/>
                <a:cs typeface="Cooper Hewitt Heavy"/>
                <a:sym typeface="Cooper Hewitt Heavy"/>
              </a:rPr>
              <a:t>RESULTS/FINDINGS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23985597" y="23048481"/>
            <a:ext cx="6763352" cy="13455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9519"/>
              </a:lnSpc>
            </a:pPr>
            <a:r>
              <a:rPr lang="en-US" sz="6800" b="1" spc="47">
                <a:solidFill>
                  <a:srgbClr val="0064B1"/>
                </a:solidFill>
                <a:latin typeface="Cooper Hewitt Heavy"/>
                <a:ea typeface="Cooper Hewitt Heavy"/>
                <a:cs typeface="Cooper Hewitt Heavy"/>
                <a:sym typeface="Cooper Hewitt Heavy"/>
              </a:rPr>
              <a:t>CONCLUSION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24099897" y="24724657"/>
            <a:ext cx="7402185" cy="4552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779"/>
              </a:lnSpc>
            </a:pPr>
            <a:r>
              <a:rPr lang="en-US" sz="2700">
                <a:solidFill>
                  <a:srgbClr val="003865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Sub text explanation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2420354" y="25801320"/>
            <a:ext cx="8490459" cy="18992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>
                <a:solidFill>
                  <a:srgbClr val="003865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Presenting Author:</a:t>
            </a:r>
          </a:p>
          <a:p>
            <a:pPr algn="l">
              <a:lnSpc>
                <a:spcPts val="5040"/>
              </a:lnSpc>
            </a:pPr>
            <a:r>
              <a:rPr lang="en-US" sz="3600">
                <a:solidFill>
                  <a:srgbClr val="003865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Collaborators.</a:t>
            </a:r>
          </a:p>
          <a:p>
            <a:pPr algn="l">
              <a:lnSpc>
                <a:spcPts val="5039"/>
              </a:lnSpc>
            </a:pPr>
            <a:endParaRPr lang="en-US" sz="3600">
              <a:solidFill>
                <a:srgbClr val="003865"/>
              </a:solidFill>
              <a:latin typeface="Montserrat Classic"/>
              <a:ea typeface="Montserrat Classic"/>
              <a:cs typeface="Montserrat Classic"/>
              <a:sym typeface="Montserrat Classic"/>
            </a:endParaRPr>
          </a:p>
        </p:txBody>
      </p:sp>
      <p:sp>
        <p:nvSpPr>
          <p:cNvPr id="37" name="TextBox 37"/>
          <p:cNvSpPr txBox="1"/>
          <p:nvPr/>
        </p:nvSpPr>
        <p:spPr>
          <a:xfrm>
            <a:off x="0" y="31177116"/>
            <a:ext cx="43891200" cy="10897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660"/>
              </a:lnSpc>
            </a:pPr>
            <a:r>
              <a:rPr lang="en-US" sz="5472" spc="-109">
                <a:solidFill>
                  <a:srgbClr val="003865"/>
                </a:solidFill>
                <a:latin typeface="Cooper Hewitt"/>
                <a:ea typeface="Cooper Hewitt"/>
                <a:cs typeface="Cooper Hewitt"/>
                <a:sym typeface="Cooper Hewitt"/>
              </a:rPr>
              <a:t>THE UNIVERSITY OF TEXAS AT ARLINGTON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FB012-39DB-477A-B931-0B910D039C1E}"/>
              </a:ext>
            </a:extLst>
          </p:cNvPr>
          <p:cNvSpPr txBox="1">
            <a:spLocks/>
          </p:cNvSpPr>
          <p:nvPr/>
        </p:nvSpPr>
        <p:spPr>
          <a:xfrm>
            <a:off x="3124200" y="274638"/>
            <a:ext cx="37185600" cy="5888594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0000" dirty="0"/>
          </a:p>
          <a:p>
            <a:r>
              <a:rPr lang="en-US" sz="20000" dirty="0"/>
              <a:t>Tips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62C0F-88A9-BA0C-C10F-B9883CEAEAF0}"/>
              </a:ext>
            </a:extLst>
          </p:cNvPr>
          <p:cNvSpPr txBox="1">
            <a:spLocks/>
          </p:cNvSpPr>
          <p:nvPr/>
        </p:nvSpPr>
        <p:spPr>
          <a:xfrm>
            <a:off x="3352800" y="5867400"/>
            <a:ext cx="36804600" cy="233172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8800"/>
          </a:p>
          <a:p>
            <a:r>
              <a:rPr lang="en-US" sz="8800" b="1"/>
              <a:t>Headers:</a:t>
            </a:r>
            <a:r>
              <a:rPr lang="en-US" sz="8800"/>
              <a:t> Items such as: Instructions, Methodology, etc.</a:t>
            </a:r>
          </a:p>
          <a:p>
            <a:pPr lvl="1"/>
            <a:r>
              <a:rPr lang="en-US" sz="8000"/>
              <a:t>All headers can be changed for the specific need.</a:t>
            </a:r>
          </a:p>
          <a:p>
            <a:r>
              <a:rPr lang="en-US" sz="8400" b="1"/>
              <a:t>Subtext: </a:t>
            </a:r>
            <a:r>
              <a:rPr lang="en-US" sz="8400"/>
              <a:t>Text under the Header.</a:t>
            </a:r>
          </a:p>
          <a:p>
            <a:pPr lvl="1"/>
            <a:r>
              <a:rPr lang="en-US" sz="8000"/>
              <a:t>All subtext can be changed. It is formatted to fit the dimensions of the respective area for each section. </a:t>
            </a:r>
          </a:p>
          <a:p>
            <a:pPr lvl="1"/>
            <a:r>
              <a:rPr lang="en-US" sz="8000">
                <a:solidFill>
                  <a:schemeClr val="tx2"/>
                </a:solidFill>
              </a:rPr>
              <a:t>Body Text: Max 40pt | Min 24pt</a:t>
            </a:r>
          </a:p>
          <a:p>
            <a:pPr lvl="2"/>
            <a:r>
              <a:rPr lang="en-US" sz="6800"/>
              <a:t>Changing body text size can help with spacing needs. </a:t>
            </a:r>
          </a:p>
          <a:p>
            <a:pPr lvl="2"/>
            <a:r>
              <a:rPr lang="en-US" sz="6800"/>
              <a:t>All coordinating text must be resized to the same point size. </a:t>
            </a:r>
          </a:p>
          <a:p>
            <a:pPr lvl="3"/>
            <a:r>
              <a:rPr lang="en-US" sz="6400"/>
              <a:t>EX: Headers all stay the same point size, and all body text stays the same point size. This helps create a visually appealing layout. </a:t>
            </a:r>
          </a:p>
          <a:p>
            <a:r>
              <a:rPr lang="en-US" sz="8800" b="1"/>
              <a:t>Alignment</a:t>
            </a:r>
            <a:r>
              <a:rPr lang="en-US" sz="8800"/>
              <a:t>: Keep all segments aligned with accurate spacing.</a:t>
            </a:r>
          </a:p>
          <a:p>
            <a:r>
              <a:rPr lang="en-US" sz="8800" b="1"/>
              <a:t>No orange text: </a:t>
            </a:r>
            <a:r>
              <a:rPr lang="en-US" sz="8800"/>
              <a:t>Please refrain from using orange text on any UTA SSW official content.</a:t>
            </a:r>
            <a:endParaRPr lang="en-US" sz="7200"/>
          </a:p>
          <a:p>
            <a:r>
              <a:rPr lang="en-US" sz="8800" b="1"/>
              <a:t>Assets are not locked</a:t>
            </a:r>
            <a:r>
              <a:rPr lang="en-US" sz="8800"/>
              <a:t>: Backspace if an unwanted move is accidentally made while working on the layout. 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37000196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A889C06F03804BBF12B96632F298C7" ma:contentTypeVersion="20" ma:contentTypeDescription="Create a new document." ma:contentTypeScope="" ma:versionID="e3040efcfb03ee617fb23cef65a42140">
  <xsd:schema xmlns:xsd="http://www.w3.org/2001/XMLSchema" xmlns:xs="http://www.w3.org/2001/XMLSchema" xmlns:p="http://schemas.microsoft.com/office/2006/metadata/properties" xmlns:ns2="f9cfefee-475e-43ff-80e8-ce527dbe3b96" xmlns:ns3="6245aea8-82b5-41cc-883c-7a31845773ac" targetNamespace="http://schemas.microsoft.com/office/2006/metadata/properties" ma:root="true" ma:fieldsID="926e6daccebd1693ad66af1b417c0557" ns2:_="" ns3:_="">
    <xsd:import namespace="f9cfefee-475e-43ff-80e8-ce527dbe3b96"/>
    <xsd:import namespace="6245aea8-82b5-41cc-883c-7a31845773a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cfefee-475e-43ff-80e8-ce527dbe3b9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7034b13c-ebbc-4df5-bee6-d4e945db1b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45aea8-82b5-41cc-883c-7a31845773ac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e12ad121-2514-44af-82b9-175eefbbd4f4}" ma:internalName="TaxCatchAll" ma:showField="CatchAllData" ma:web="6245aea8-82b5-41cc-883c-7a31845773a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9cfefee-475e-43ff-80e8-ce527dbe3b96">
      <Terms xmlns="http://schemas.microsoft.com/office/infopath/2007/PartnerControls"/>
    </lcf76f155ced4ddcb4097134ff3c332f>
    <TaxCatchAll xmlns="6245aea8-82b5-41cc-883c-7a31845773ac" xsi:nil="true"/>
  </documentManagement>
</p:properties>
</file>

<file path=customXml/itemProps1.xml><?xml version="1.0" encoding="utf-8"?>
<ds:datastoreItem xmlns:ds="http://schemas.openxmlformats.org/officeDocument/2006/customXml" ds:itemID="{FE241320-79B6-4EF4-BEC4-375D50F3E755}"/>
</file>

<file path=customXml/itemProps2.xml><?xml version="1.0" encoding="utf-8"?>
<ds:datastoreItem xmlns:ds="http://schemas.openxmlformats.org/officeDocument/2006/customXml" ds:itemID="{ADD5C581-ED24-442C-8788-1A9C54F59F94}"/>
</file>

<file path=customXml/itemProps3.xml><?xml version="1.0" encoding="utf-8"?>
<ds:datastoreItem xmlns:ds="http://schemas.openxmlformats.org/officeDocument/2006/customXml" ds:itemID="{6D81CA28-1736-4330-8DB9-C48B227F70AC}"/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205</Words>
  <Application>Microsoft Office PowerPoint</Application>
  <PresentationFormat>Custom</PresentationFormat>
  <Paragraphs>36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Montserrat Classic Bold</vt:lpstr>
      <vt:lpstr>Calibri</vt:lpstr>
      <vt:lpstr>Montserrat Classic</vt:lpstr>
      <vt:lpstr>Cooper Hewitt Heavy</vt:lpstr>
      <vt:lpstr>Cooper Hewitt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Poster Temps</dc:title>
  <cp:lastModifiedBy>Flores, Jobanet</cp:lastModifiedBy>
  <cp:revision>2</cp:revision>
  <dcterms:created xsi:type="dcterms:W3CDTF">2006-08-16T00:00:00Z</dcterms:created>
  <dcterms:modified xsi:type="dcterms:W3CDTF">2025-06-18T13:12:04Z</dcterms:modified>
  <dc:identifier>DAGow6wLUfM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0x01010081A889C06F03804BBF12B96632F298C7</vt:lpwstr>
  </property>
</Properties>
</file>