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43891200" cy="32918400"/>
  <p:notesSz cx="6858000" cy="9144000"/>
  <p:embeddedFontLst>
    <p:embeddedFont>
      <p:font typeface="Gordita" panose="020B0604020202020204" charset="0"/>
      <p:regular r:id="rId4"/>
    </p:embeddedFont>
    <p:embeddedFont>
      <p:font typeface="Gordita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3" d="100"/>
          <a:sy n="23" d="100"/>
        </p:scale>
        <p:origin x="162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font" Target="fonts/font2.fntdata"/><Relationship Id="rId10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2695056" y="7683852"/>
            <a:ext cx="0" cy="2305748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25561229" y="7630746"/>
            <a:ext cx="0" cy="2311059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48211" y="1535599"/>
            <a:ext cx="41394778" cy="29847202"/>
            <a:chOff x="0" y="0"/>
            <a:chExt cx="3406978" cy="24565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06978" cy="2456560"/>
            </a:xfrm>
            <a:custGeom>
              <a:avLst/>
              <a:gdLst/>
              <a:ahLst/>
              <a:cxnLst/>
              <a:rect l="l" t="t" r="r" b="b"/>
              <a:pathLst>
                <a:path w="3406978" h="2456560">
                  <a:moveTo>
                    <a:pt x="0" y="0"/>
                  </a:moveTo>
                  <a:lnTo>
                    <a:pt x="3406978" y="0"/>
                  </a:lnTo>
                  <a:lnTo>
                    <a:pt x="3406978" y="2456560"/>
                  </a:lnTo>
                  <a:lnTo>
                    <a:pt x="0" y="24565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3406978" cy="2551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0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86311" y="30142813"/>
            <a:ext cx="41318578" cy="1197053"/>
            <a:chOff x="0" y="0"/>
            <a:chExt cx="4534275" cy="1313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34275" cy="131364"/>
            </a:xfrm>
            <a:custGeom>
              <a:avLst/>
              <a:gdLst/>
              <a:ahLst/>
              <a:cxnLst/>
              <a:rect l="l" t="t" r="r" b="b"/>
              <a:pathLst>
                <a:path w="4534275" h="131364">
                  <a:moveTo>
                    <a:pt x="0" y="0"/>
                  </a:moveTo>
                  <a:lnTo>
                    <a:pt x="4534275" y="0"/>
                  </a:lnTo>
                  <a:lnTo>
                    <a:pt x="4534275" y="131364"/>
                  </a:lnTo>
                  <a:lnTo>
                    <a:pt x="0" y="131364"/>
                  </a:lnTo>
                  <a:close/>
                </a:path>
              </a:pathLst>
            </a:custGeom>
            <a:gradFill rotWithShape="1">
              <a:gsLst>
                <a:gs pos="0">
                  <a:srgbClr val="003865">
                    <a:alpha val="100000"/>
                  </a:srgbClr>
                </a:gs>
                <a:gs pos="100000">
                  <a:srgbClr val="0064B1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534275" cy="207564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86311" y="1535599"/>
            <a:ext cx="41318578" cy="4793175"/>
            <a:chOff x="0" y="0"/>
            <a:chExt cx="3213191" cy="3727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3191" cy="372747"/>
            </a:xfrm>
            <a:custGeom>
              <a:avLst/>
              <a:gdLst/>
              <a:ahLst/>
              <a:cxnLst/>
              <a:rect l="l" t="t" r="r" b="b"/>
              <a:pathLst>
                <a:path w="3213191" h="372747">
                  <a:moveTo>
                    <a:pt x="0" y="0"/>
                  </a:moveTo>
                  <a:lnTo>
                    <a:pt x="3213191" y="0"/>
                  </a:lnTo>
                  <a:lnTo>
                    <a:pt x="3213191" y="372747"/>
                  </a:lnTo>
                  <a:lnTo>
                    <a:pt x="0" y="372747"/>
                  </a:lnTo>
                  <a:close/>
                </a:path>
              </a:pathLst>
            </a:custGeom>
            <a:blipFill>
              <a:blip r:embed="rId2"/>
              <a:stretch>
                <a:fillRect t="-262720" b="-2109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86311" y="6328774"/>
            <a:ext cx="41318578" cy="1282922"/>
            <a:chOff x="0" y="0"/>
            <a:chExt cx="4534275" cy="1407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4275" cy="140787"/>
            </a:xfrm>
            <a:custGeom>
              <a:avLst/>
              <a:gdLst/>
              <a:ahLst/>
              <a:cxnLst/>
              <a:rect l="l" t="t" r="r" b="b"/>
              <a:pathLst>
                <a:path w="4534275" h="140787">
                  <a:moveTo>
                    <a:pt x="0" y="0"/>
                  </a:moveTo>
                  <a:lnTo>
                    <a:pt x="4534275" y="0"/>
                  </a:lnTo>
                  <a:lnTo>
                    <a:pt x="4534275" y="140787"/>
                  </a:lnTo>
                  <a:lnTo>
                    <a:pt x="0" y="140787"/>
                  </a:lnTo>
                  <a:close/>
                </a:path>
              </a:pathLst>
            </a:custGeom>
            <a:gradFill rotWithShape="1">
              <a:gsLst>
                <a:gs pos="0">
                  <a:srgbClr val="003865">
                    <a:alpha val="100000"/>
                  </a:srgbClr>
                </a:gs>
                <a:gs pos="100000">
                  <a:srgbClr val="0064B1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4534275" cy="21698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286311" y="7630746"/>
            <a:ext cx="4131857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342655" y="2797653"/>
            <a:ext cx="7466206" cy="2269068"/>
          </a:xfrm>
          <a:custGeom>
            <a:avLst/>
            <a:gdLst/>
            <a:ahLst/>
            <a:cxnLst/>
            <a:rect l="l" t="t" r="r" b="b"/>
            <a:pathLst>
              <a:path w="7466206" h="2269068">
                <a:moveTo>
                  <a:pt x="0" y="0"/>
                </a:moveTo>
                <a:lnTo>
                  <a:pt x="7466206" y="0"/>
                </a:lnTo>
                <a:lnTo>
                  <a:pt x="7466206" y="2269067"/>
                </a:lnTo>
                <a:lnTo>
                  <a:pt x="0" y="2269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3592732" y="9278479"/>
            <a:ext cx="1103835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1"/>
                </a:solidFill>
                <a:latin typeface="Gordita"/>
                <a:ea typeface="Gordita"/>
                <a:cs typeface="Gordita"/>
                <a:sym typeface="Gordita"/>
              </a:rPr>
              <a:t>Sub text explanation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92732" y="8399070"/>
            <a:ext cx="11038355" cy="679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179" dirty="0">
                <a:solidFill>
                  <a:srgbClr val="003865"/>
                </a:solidFill>
                <a:latin typeface="Gordita Bold"/>
                <a:ea typeface="Gordita Bold"/>
                <a:cs typeface="Gordita Bold"/>
                <a:sym typeface="Gordita Bold"/>
              </a:rPr>
              <a:t>METHODOLOGY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92732" y="21420407"/>
            <a:ext cx="1103835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1"/>
                </a:solidFill>
                <a:latin typeface="Gordita"/>
                <a:ea typeface="Gordita"/>
                <a:cs typeface="Gordita"/>
                <a:sym typeface="Gordita"/>
              </a:rPr>
              <a:t>Sub text explanation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66795" y="20533380"/>
            <a:ext cx="11064287" cy="679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179" dirty="0">
                <a:solidFill>
                  <a:srgbClr val="003865"/>
                </a:solidFill>
                <a:latin typeface="Gordita Bold"/>
                <a:ea typeface="Gordita Bold"/>
                <a:cs typeface="Gordita Bold"/>
                <a:sym typeface="Gordita Bold"/>
              </a:rPr>
              <a:t>KEY FINDINGS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28355" y="21412789"/>
            <a:ext cx="966192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1"/>
                </a:solidFill>
                <a:latin typeface="Gordita"/>
                <a:ea typeface="Gordita"/>
                <a:cs typeface="Gordita"/>
                <a:sym typeface="Gordita"/>
              </a:rPr>
              <a:t>Sub text explanation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28355" y="20533380"/>
            <a:ext cx="9486557" cy="679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179" dirty="0">
                <a:solidFill>
                  <a:srgbClr val="003865"/>
                </a:solidFill>
                <a:latin typeface="Gordita Bold"/>
                <a:ea typeface="Gordita Bold"/>
                <a:cs typeface="Gordita Bold"/>
                <a:sym typeface="Gordita Bold"/>
              </a:rPr>
              <a:t>OBJECTIVE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28355" y="9240379"/>
            <a:ext cx="9661925" cy="70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</a:pPr>
            <a:r>
              <a:rPr lang="en-US" sz="4000" dirty="0">
                <a:solidFill>
                  <a:srgbClr val="000001"/>
                </a:solidFill>
                <a:latin typeface="Gordita"/>
                <a:ea typeface="Gordita"/>
                <a:cs typeface="Gordita"/>
                <a:sym typeface="Gordita"/>
              </a:rPr>
              <a:t>Sub text explanation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28354" y="8399070"/>
            <a:ext cx="9661921" cy="679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179" dirty="0">
                <a:solidFill>
                  <a:srgbClr val="003865"/>
                </a:solidFill>
                <a:latin typeface="Gordita Bold"/>
                <a:ea typeface="Gordita Bold"/>
                <a:cs typeface="Gordita Bold"/>
                <a:sym typeface="Gordita Bold"/>
              </a:rPr>
              <a:t>INTRODUCTION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365199" y="8399004"/>
            <a:ext cx="15468601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219" dirty="0">
                <a:solidFill>
                  <a:srgbClr val="003865"/>
                </a:solidFill>
                <a:latin typeface="Gordita Bold"/>
                <a:ea typeface="Gordita Bold"/>
                <a:cs typeface="Gordita Bold"/>
                <a:sym typeface="Gordita Bold"/>
              </a:rPr>
              <a:t>GRAPHS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650457" y="21374689"/>
            <a:ext cx="14955217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>
                <a:solidFill>
                  <a:srgbClr val="000001"/>
                </a:solidFill>
                <a:latin typeface="Gordita"/>
                <a:ea typeface="Gordita"/>
                <a:cs typeface="Gordita"/>
                <a:sym typeface="Gordita"/>
              </a:rPr>
              <a:t>Sub text explanation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6650457" y="20533380"/>
            <a:ext cx="15012388" cy="679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179" dirty="0">
                <a:solidFill>
                  <a:srgbClr val="003865"/>
                </a:solidFill>
                <a:latin typeface="Gordita Bold"/>
                <a:ea typeface="Gordita Bold"/>
                <a:cs typeface="Gordita Bold"/>
                <a:sym typeface="Gordita Bold"/>
              </a:rPr>
              <a:t>ANALYSIS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643900" y="2960099"/>
            <a:ext cx="992103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 spc="159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PRESENTING AUTHOR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1643900" y="4696824"/>
            <a:ext cx="992103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 spc="159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SUB TEXT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00677" y="3666646"/>
            <a:ext cx="21689847" cy="1569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9"/>
              </a:lnSpc>
            </a:pPr>
            <a:r>
              <a:rPr lang="en-US" sz="11771" b="1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NAME OF RESEARCH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566062" y="9278479"/>
            <a:ext cx="170388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1"/>
                </a:solidFill>
                <a:latin typeface="Gordita"/>
                <a:ea typeface="Gordita"/>
                <a:cs typeface="Gordita"/>
                <a:sym typeface="Gordita"/>
              </a:rPr>
              <a:t>Sub text explanation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684636" y="3662622"/>
            <a:ext cx="992103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 spc="159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COLLABORATORS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0" y="30363548"/>
            <a:ext cx="4389120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179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THE UNIVERSITY OF TEXAS AT ARLINGTON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5893-B510-8051-2170-FCC64B78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74638"/>
            <a:ext cx="37185600" cy="5888594"/>
          </a:xfrm>
        </p:spPr>
        <p:txBody>
          <a:bodyPr>
            <a:normAutofit/>
          </a:bodyPr>
          <a:lstStyle/>
          <a:p>
            <a:r>
              <a:rPr lang="en-US" sz="20000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9758C-3107-7A6D-B3B6-079B781B3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5867400"/>
            <a:ext cx="36804600" cy="23317200"/>
          </a:xfrm>
        </p:spPr>
        <p:txBody>
          <a:bodyPr>
            <a:normAutofit/>
          </a:bodyPr>
          <a:lstStyle/>
          <a:p>
            <a:endParaRPr lang="en-US" sz="8800" dirty="0"/>
          </a:p>
          <a:p>
            <a:r>
              <a:rPr lang="en-US" sz="8800" b="1" dirty="0"/>
              <a:t>Headers:</a:t>
            </a:r>
            <a:r>
              <a:rPr lang="en-US" sz="8800" dirty="0"/>
              <a:t> Items such as: Instructions, Methodology, etc.</a:t>
            </a:r>
          </a:p>
          <a:p>
            <a:pPr lvl="1"/>
            <a:r>
              <a:rPr lang="en-US" sz="8000" dirty="0"/>
              <a:t>All headers can be changed for the specific need.</a:t>
            </a:r>
          </a:p>
          <a:p>
            <a:r>
              <a:rPr lang="en-US" sz="8400" b="1" dirty="0"/>
              <a:t>Subtext: </a:t>
            </a:r>
            <a:r>
              <a:rPr lang="en-US" sz="8400" dirty="0"/>
              <a:t>Text under the Header.</a:t>
            </a:r>
          </a:p>
          <a:p>
            <a:pPr lvl="1"/>
            <a:r>
              <a:rPr lang="en-US" sz="8000" dirty="0"/>
              <a:t>All subtext can be changed. It is formatted to fit the dimensions of the respective area for each section. </a:t>
            </a:r>
          </a:p>
          <a:p>
            <a:pPr lvl="1"/>
            <a:r>
              <a:rPr lang="en-US" sz="8000" dirty="0">
                <a:solidFill>
                  <a:schemeClr val="tx2"/>
                </a:solidFill>
              </a:rPr>
              <a:t>Body Text: Max 40pt | Min 24pt</a:t>
            </a:r>
          </a:p>
          <a:p>
            <a:pPr lvl="2"/>
            <a:r>
              <a:rPr lang="en-US" sz="6800" dirty="0"/>
              <a:t>Changing body text size can help with spacing needs. </a:t>
            </a:r>
          </a:p>
          <a:p>
            <a:pPr lvl="2"/>
            <a:r>
              <a:rPr lang="en-US" sz="6800" dirty="0"/>
              <a:t>All coordinating text must be resized to the same point size. </a:t>
            </a:r>
          </a:p>
          <a:p>
            <a:pPr lvl="3"/>
            <a:r>
              <a:rPr lang="en-US" sz="6400" dirty="0"/>
              <a:t>EX: Headers all stay the same point size, and all body text stays the same point size. This helps create a visually appealing layout. </a:t>
            </a:r>
          </a:p>
          <a:p>
            <a:r>
              <a:rPr lang="en-US" sz="8800" b="1" dirty="0"/>
              <a:t>Alignment</a:t>
            </a:r>
            <a:r>
              <a:rPr lang="en-US" sz="8800" dirty="0"/>
              <a:t>: Keep all segments aligned with accurate spacing.</a:t>
            </a:r>
          </a:p>
          <a:p>
            <a:r>
              <a:rPr lang="en-US" sz="8800" b="1" dirty="0"/>
              <a:t>No orange text: </a:t>
            </a:r>
            <a:r>
              <a:rPr lang="en-US" sz="8800" dirty="0"/>
              <a:t>Please refrain from using orange text on any UTA SSW official content.</a:t>
            </a:r>
            <a:endParaRPr lang="en-US" sz="7200" dirty="0"/>
          </a:p>
          <a:p>
            <a:r>
              <a:rPr lang="en-US" sz="8800" b="1" dirty="0"/>
              <a:t>Assets are not locked</a:t>
            </a:r>
            <a:r>
              <a:rPr lang="en-US" sz="8800" dirty="0"/>
              <a:t>: Backspace if an unwanted move is accidentally made while working on the layout. </a:t>
            </a:r>
          </a:p>
        </p:txBody>
      </p:sp>
    </p:spTree>
    <p:extLst>
      <p:ext uri="{BB962C8B-B14F-4D97-AF65-F5344CB8AC3E}">
        <p14:creationId xmlns:p14="http://schemas.microsoft.com/office/powerpoint/2010/main" val="251482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889C06F03804BBF12B96632F298C7" ma:contentTypeVersion="20" ma:contentTypeDescription="Create a new document." ma:contentTypeScope="" ma:versionID="e3040efcfb03ee617fb23cef65a42140">
  <xsd:schema xmlns:xsd="http://www.w3.org/2001/XMLSchema" xmlns:xs="http://www.w3.org/2001/XMLSchema" xmlns:p="http://schemas.microsoft.com/office/2006/metadata/properties" xmlns:ns2="f9cfefee-475e-43ff-80e8-ce527dbe3b96" xmlns:ns3="6245aea8-82b5-41cc-883c-7a31845773ac" targetNamespace="http://schemas.microsoft.com/office/2006/metadata/properties" ma:root="true" ma:fieldsID="926e6daccebd1693ad66af1b417c0557" ns2:_="" ns3:_="">
    <xsd:import namespace="f9cfefee-475e-43ff-80e8-ce527dbe3b96"/>
    <xsd:import namespace="6245aea8-82b5-41cc-883c-7a3184577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fefee-475e-43ff-80e8-ce527dbe3b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034b13c-ebbc-4df5-bee6-d4e945db1b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5aea8-82b5-41cc-883c-7a3184577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12ad121-2514-44af-82b9-175eefbbd4f4}" ma:internalName="TaxCatchAll" ma:showField="CatchAllData" ma:web="6245aea8-82b5-41cc-883c-7a3184577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cfefee-475e-43ff-80e8-ce527dbe3b96">
      <Terms xmlns="http://schemas.microsoft.com/office/infopath/2007/PartnerControls"/>
    </lcf76f155ced4ddcb4097134ff3c332f>
    <TaxCatchAll xmlns="6245aea8-82b5-41cc-883c-7a31845773ac" xsi:nil="true"/>
  </documentManagement>
</p:properties>
</file>

<file path=customXml/itemProps1.xml><?xml version="1.0" encoding="utf-8"?>
<ds:datastoreItem xmlns:ds="http://schemas.openxmlformats.org/officeDocument/2006/customXml" ds:itemID="{07BB564C-03FA-41CF-A404-172DBAA13F2B}"/>
</file>

<file path=customXml/itemProps2.xml><?xml version="1.0" encoding="utf-8"?>
<ds:datastoreItem xmlns:ds="http://schemas.openxmlformats.org/officeDocument/2006/customXml" ds:itemID="{F8F354D5-26B3-443F-BFA7-099A182DF329}"/>
</file>

<file path=customXml/itemProps3.xml><?xml version="1.0" encoding="utf-8"?>
<ds:datastoreItem xmlns:ds="http://schemas.openxmlformats.org/officeDocument/2006/customXml" ds:itemID="{EAE4002D-21B9-46AC-B0F3-5BABAF3A31CC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194</Words>
  <Application>Microsoft Office PowerPoint</Application>
  <PresentationFormat>Custom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Gordita</vt:lpstr>
      <vt:lpstr>Gordita Bold</vt:lpstr>
      <vt:lpstr>Arial</vt:lpstr>
      <vt:lpstr>Office Theme</vt:lpstr>
      <vt:lpstr>PowerPoint Presentation</vt:lpstr>
      <vt:lpstr>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Poster Temps</dc:title>
  <cp:lastModifiedBy>Flores, Jobanet</cp:lastModifiedBy>
  <cp:revision>2</cp:revision>
  <dcterms:created xsi:type="dcterms:W3CDTF">2006-08-16T00:00:00Z</dcterms:created>
  <dcterms:modified xsi:type="dcterms:W3CDTF">2025-06-18T13:10:28Z</dcterms:modified>
  <dc:identifier>DAGow6wLUfM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0x01010081A889C06F03804BBF12B96632F298C7</vt:lpwstr>
  </property>
</Properties>
</file>