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8025"/>
    <a:srgbClr val="0064B1"/>
    <a:srgbClr val="0038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D0C61-2705-6F0B-4A72-0145B9871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252BBF-0A52-BD1F-2662-30F95E79AF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D8E72-07B2-3A4A-3336-824BEE920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889-FF75-4AA1-B165-E0B23D2E777F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F8702-52AE-D20E-7007-C67EB9379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9A601-2778-832E-3A17-16A3B72B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6DD3-54D3-4844-A4F3-9D3E8AB1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65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CCC27-B580-D9B3-C9D4-1BE92DD5F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B9DE5-83D4-7F4E-5537-D130F548C9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76C6C-B256-1583-37B7-5987536FA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889-FF75-4AA1-B165-E0B23D2E777F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3F3DC-30B8-BF29-6718-EA0BE36A3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2E9432-938F-420C-D4F5-0C459C9C5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6DD3-54D3-4844-A4F3-9D3E8AB1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7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C81FBD-538D-8A32-4FBA-06EAA89BF2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B14447-BEA8-4F3F-650D-CD381CA83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BDAE4-770D-9460-BBB8-256D72845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889-FF75-4AA1-B165-E0B23D2E777F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35A59-F846-23A6-2F30-D8CFE9EEC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32771-7B90-C2CB-AA3F-5A54EA4B8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6DD3-54D3-4844-A4F3-9D3E8AB1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C3E3B-954E-8990-C1D4-452FFE562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E96CF-3364-2AFF-01C4-43890755B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D91E6-BEE0-A202-0B20-37E7FCEC2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889-FF75-4AA1-B165-E0B23D2E777F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F40AC-C825-19BB-3638-B386C00CC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9D1A9-0F21-7023-28AF-04AB49E95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6DD3-54D3-4844-A4F3-9D3E8AB1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0A9AB-DB27-048F-ECFA-846EE813E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62611-AB19-B7F5-66F0-538E5F3F5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42EE9-84E4-315E-BB44-0129A0F3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889-FF75-4AA1-B165-E0B23D2E777F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DB1ED-B673-C740-48EB-960C41C3B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90E4C-E70A-DDB3-D131-544C508E6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6DD3-54D3-4844-A4F3-9D3E8AB1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7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C71A5-1EF3-C93E-DCA7-4EE4D78DF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0FE02-E147-BD78-65FD-959A25B7A7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6E16A-BFF1-F066-6BFD-3353376CF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D5B1B5-DBFE-D07F-C957-9604B33D2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889-FF75-4AA1-B165-E0B23D2E777F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D2C7A3-120D-7FBA-2D6D-6B4A1D96E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8B83D-9731-4121-6CC3-1BE8D7428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6DD3-54D3-4844-A4F3-9D3E8AB1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32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22FF5-F30B-C9FA-1E12-076A95528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C578D-8E8D-BC07-7B10-EE2F28E7A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1D5CBC-35B6-02E2-EF97-A8EC444B8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5A5FB3-B437-C0F9-68BA-90421BA2F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499642-2E0A-A97F-C1E8-577AEBBF12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F66FD8-9848-19EC-3EDC-7651CC6E5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889-FF75-4AA1-B165-E0B23D2E777F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357C00-78F7-38C5-679F-91BADFBA6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F4CB79-AB80-1AA6-3867-F4594BFDC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6DD3-54D3-4844-A4F3-9D3E8AB1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07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7AF37-1996-2DBB-D051-99B686777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2815CD-0B61-136A-27D0-964607E4C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889-FF75-4AA1-B165-E0B23D2E777F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22FE6A-6674-A1B2-8869-BC3B1DFE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4D872E-5B2D-468C-5E2B-4B30EC29C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6DD3-54D3-4844-A4F3-9D3E8AB1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3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319237-AAE6-A469-213B-F24F315C9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889-FF75-4AA1-B165-E0B23D2E777F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AC6654-E4A5-B336-77ED-109C00DB9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E6A6B-2834-027C-DE80-6AC57FBB0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6DD3-54D3-4844-A4F3-9D3E8AB1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71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AD550-7F1D-2F5C-7428-974EDC1B7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19D8B-9596-3C2F-FFB0-49C3F11FD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57D504-E38C-35F9-BA05-E470E3922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1D1FAF-8FA9-D47C-8A4A-5CE798609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889-FF75-4AA1-B165-E0B23D2E777F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9E365-FB4A-DE3F-69BE-5B66281E6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E69636-CAFD-B9BC-4D2A-E81AB0C8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6DD3-54D3-4844-A4F3-9D3E8AB1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1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23D43-61DF-6662-7A2E-FBFCA78C1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A0E7EA-0894-03A0-4D3B-322C245EF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72C040-77FC-6206-5C1F-A14DD7024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42383C-91C4-891D-F9DB-490672731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889-FF75-4AA1-B165-E0B23D2E777F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67216-D82A-9A1F-8FD8-2E1899386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D11837-A2B0-01EB-5244-70AE5C8D6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6DD3-54D3-4844-A4F3-9D3E8AB1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6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ED0E29-E9D1-FE53-5F0D-F5F45C8B1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63964-197F-3371-41A5-116012A9F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2C415-FC29-44B2-CCF5-4225151FE8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BA889-FF75-4AA1-B165-E0B23D2E777F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1F3DE-7E7C-3A16-9FF5-1EA9441B9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90792-6F45-3B11-4E9D-35AF1F3425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B6DD3-54D3-4844-A4F3-9D3E8AB1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3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6139FB4-740B-6358-00C0-559824805632}"/>
              </a:ext>
            </a:extLst>
          </p:cNvPr>
          <p:cNvSpPr txBox="1"/>
          <p:nvPr/>
        </p:nvSpPr>
        <p:spPr>
          <a:xfrm>
            <a:off x="2927682" y="1995236"/>
            <a:ext cx="6386763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>
                <a:solidFill>
                  <a:srgbClr val="FFFFFF"/>
                </a:solidFill>
                <a:latin typeface="Arial Nova"/>
                <a:cs typeface="Calibri"/>
              </a:rPr>
              <a:t>SOCIO-ECONOMIC TRENDS IN TUBAL STERILIZATION AMONG U.S. WOMEN</a:t>
            </a:r>
            <a:endParaRPr lang="en-US" sz="3600" b="1" dirty="0">
              <a:solidFill>
                <a:srgbClr val="FFFFFF"/>
              </a:solidFill>
              <a:latin typeface="Arial Nov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C780BF-451A-83CC-219F-E99C0D949CB5}"/>
              </a:ext>
            </a:extLst>
          </p:cNvPr>
          <p:cNvSpPr txBox="1"/>
          <p:nvPr/>
        </p:nvSpPr>
        <p:spPr>
          <a:xfrm>
            <a:off x="3238498" y="4040605"/>
            <a:ext cx="577515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>
                <a:solidFill>
                  <a:srgbClr val="FFFFFF"/>
                </a:solidFill>
                <a:latin typeface="Arial Nova"/>
                <a:cs typeface="Calibri"/>
              </a:rPr>
              <a:t>Presenting Author: Priyanjali Chakraborty, MA</a:t>
            </a:r>
          </a:p>
          <a:p>
            <a:pPr algn="ctr"/>
            <a:endParaRPr lang="en-US" sz="1600" b="1" dirty="0">
              <a:solidFill>
                <a:srgbClr val="FFFFFF"/>
              </a:solidFill>
              <a:latin typeface="Arial Nova"/>
              <a:cs typeface="Calibri"/>
            </a:endParaRPr>
          </a:p>
          <a:p>
            <a:pPr algn="ctr"/>
            <a:r>
              <a:rPr lang="en-US" sz="1600" b="1" dirty="0">
                <a:solidFill>
                  <a:srgbClr val="FFFFFF"/>
                </a:solidFill>
                <a:latin typeface="Arial Nova"/>
                <a:cs typeface="Calibri"/>
              </a:rPr>
              <a:t>Collaborators: Sarah Herrera, Ph.D., MSW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22EFF39-66B9-1FCD-FB17-E12340A7D84D}"/>
              </a:ext>
            </a:extLst>
          </p:cNvPr>
          <p:cNvCxnSpPr/>
          <p:nvPr/>
        </p:nvCxnSpPr>
        <p:spPr>
          <a:xfrm>
            <a:off x="5150017" y="3846595"/>
            <a:ext cx="1947110" cy="22058"/>
          </a:xfrm>
          <a:prstGeom prst="straightConnector1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hlinkClick r:id="" action="ppaction://noaction"/>
            <a:extLst>
              <a:ext uri="{FF2B5EF4-FFF2-40B4-BE49-F238E27FC236}">
                <a16:creationId xmlns:a16="http://schemas.microsoft.com/office/drawing/2014/main" id="{DFBA0C87-1431-83F1-73FD-BBB293635D91}"/>
              </a:ext>
            </a:extLst>
          </p:cNvPr>
          <p:cNvSpPr/>
          <p:nvPr/>
        </p:nvSpPr>
        <p:spPr>
          <a:xfrm>
            <a:off x="210552" y="1303421"/>
            <a:ext cx="2536657" cy="84221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580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rgbClr val="0064B1"/>
                </a:solidFill>
                <a:latin typeface="Arial Nova"/>
                <a:cs typeface="Calibri"/>
              </a:rPr>
              <a:t>LOREM IPSUM</a:t>
            </a:r>
            <a:endParaRPr lang="en-US" b="1" dirty="0">
              <a:solidFill>
                <a:srgbClr val="0064B1"/>
              </a:solidFill>
              <a:latin typeface="Arial Nova"/>
            </a:endParaRPr>
          </a:p>
        </p:txBody>
      </p:sp>
      <p:sp>
        <p:nvSpPr>
          <p:cNvPr id="11" name="Rectangle: Rounded Corners 10">
            <a:hlinkClick r:id="" action="ppaction://noaction"/>
            <a:extLst>
              <a:ext uri="{FF2B5EF4-FFF2-40B4-BE49-F238E27FC236}">
                <a16:creationId xmlns:a16="http://schemas.microsoft.com/office/drawing/2014/main" id="{EC5B9FBB-680B-820A-1BB9-8B4FDA855A8D}"/>
              </a:ext>
            </a:extLst>
          </p:cNvPr>
          <p:cNvSpPr/>
          <p:nvPr/>
        </p:nvSpPr>
        <p:spPr>
          <a:xfrm>
            <a:off x="210551" y="2900490"/>
            <a:ext cx="2536657" cy="84221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580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rgbClr val="0064B1"/>
                </a:solidFill>
                <a:latin typeface="Arial Nova"/>
                <a:cs typeface="Calibri"/>
              </a:rPr>
              <a:t>LOREM IPSUM</a:t>
            </a:r>
            <a:endParaRPr lang="en-US" b="1" dirty="0">
              <a:solidFill>
                <a:srgbClr val="0064B1"/>
              </a:solidFill>
              <a:latin typeface="Arial Nova"/>
            </a:endParaRPr>
          </a:p>
        </p:txBody>
      </p:sp>
      <p:sp>
        <p:nvSpPr>
          <p:cNvPr id="12" name="Rectangle: Rounded Corners 11">
            <a:hlinkClick r:id="" action="ppaction://noaction"/>
            <a:extLst>
              <a:ext uri="{FF2B5EF4-FFF2-40B4-BE49-F238E27FC236}">
                <a16:creationId xmlns:a16="http://schemas.microsoft.com/office/drawing/2014/main" id="{773B29E4-EF53-329B-3068-4E5E194B2808}"/>
              </a:ext>
            </a:extLst>
          </p:cNvPr>
          <p:cNvSpPr/>
          <p:nvPr/>
        </p:nvSpPr>
        <p:spPr>
          <a:xfrm>
            <a:off x="220989" y="4497558"/>
            <a:ext cx="2536657" cy="84221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580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rgbClr val="0064B1"/>
                </a:solidFill>
                <a:latin typeface="Arial Nova"/>
                <a:cs typeface="Calibri"/>
              </a:rPr>
              <a:t>LOREM IPSUM</a:t>
            </a:r>
            <a:endParaRPr lang="en-US" b="1" dirty="0">
              <a:solidFill>
                <a:srgbClr val="0064B1"/>
              </a:solidFill>
              <a:latin typeface="Arial Nova"/>
            </a:endParaRPr>
          </a:p>
        </p:txBody>
      </p:sp>
      <p:sp>
        <p:nvSpPr>
          <p:cNvPr id="13" name="Rectangle: Rounded Corners 12">
            <a:hlinkClick r:id="" action="ppaction://noaction"/>
            <a:extLst>
              <a:ext uri="{FF2B5EF4-FFF2-40B4-BE49-F238E27FC236}">
                <a16:creationId xmlns:a16="http://schemas.microsoft.com/office/drawing/2014/main" id="{13DB84C3-9B54-E49C-B6E3-E03BE72447D0}"/>
              </a:ext>
            </a:extLst>
          </p:cNvPr>
          <p:cNvSpPr/>
          <p:nvPr/>
        </p:nvSpPr>
        <p:spPr>
          <a:xfrm>
            <a:off x="9385866" y="1324298"/>
            <a:ext cx="2536657" cy="84221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580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rgbClr val="0064B1"/>
                </a:solidFill>
                <a:latin typeface="Arial Nova"/>
                <a:cs typeface="Calibri"/>
              </a:rPr>
              <a:t>LOREM IPSUM</a:t>
            </a:r>
            <a:endParaRPr lang="en-US" b="1" dirty="0">
              <a:solidFill>
                <a:srgbClr val="0064B1"/>
              </a:solidFill>
              <a:latin typeface="Arial Nova"/>
            </a:endParaRPr>
          </a:p>
        </p:txBody>
      </p:sp>
      <p:sp>
        <p:nvSpPr>
          <p:cNvPr id="14" name="Rectangle: Rounded Corners 13">
            <a:hlinkClick r:id="" action="ppaction://noaction"/>
            <a:extLst>
              <a:ext uri="{FF2B5EF4-FFF2-40B4-BE49-F238E27FC236}">
                <a16:creationId xmlns:a16="http://schemas.microsoft.com/office/drawing/2014/main" id="{11755161-DF30-3EA5-AFBE-08F3E78B3F6D}"/>
              </a:ext>
            </a:extLst>
          </p:cNvPr>
          <p:cNvSpPr/>
          <p:nvPr/>
        </p:nvSpPr>
        <p:spPr>
          <a:xfrm>
            <a:off x="9385866" y="2921366"/>
            <a:ext cx="2536657" cy="84221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580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rgbClr val="0064B1"/>
                </a:solidFill>
                <a:latin typeface="Arial Nova"/>
                <a:cs typeface="Calibri"/>
              </a:rPr>
              <a:t>LOREM IPSUM</a:t>
            </a:r>
            <a:endParaRPr lang="en-US" b="1" dirty="0">
              <a:solidFill>
                <a:srgbClr val="0064B1"/>
              </a:solidFill>
              <a:latin typeface="Arial Nova"/>
            </a:endParaRPr>
          </a:p>
        </p:txBody>
      </p:sp>
      <p:sp>
        <p:nvSpPr>
          <p:cNvPr id="15" name="Rectangle: Rounded Corners 14">
            <a:hlinkClick r:id="" action="ppaction://noaction"/>
            <a:extLst>
              <a:ext uri="{FF2B5EF4-FFF2-40B4-BE49-F238E27FC236}">
                <a16:creationId xmlns:a16="http://schemas.microsoft.com/office/drawing/2014/main" id="{E7E55ED7-18D3-E437-289D-E019F5BB25EA}"/>
              </a:ext>
            </a:extLst>
          </p:cNvPr>
          <p:cNvSpPr/>
          <p:nvPr/>
        </p:nvSpPr>
        <p:spPr>
          <a:xfrm>
            <a:off x="9396303" y="4518435"/>
            <a:ext cx="2536657" cy="84221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5802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rgbClr val="0064B1"/>
                </a:solidFill>
                <a:latin typeface="Arial Nova"/>
                <a:cs typeface="Calibri"/>
              </a:rPr>
              <a:t>LOREM IPSUM</a:t>
            </a:r>
            <a:endParaRPr lang="en-US" b="1" dirty="0">
              <a:solidFill>
                <a:srgbClr val="0064B1"/>
              </a:solidFill>
              <a:latin typeface="Arial Nova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070DEBD-90E2-1A2B-658C-5084FA51E372}"/>
              </a:ext>
            </a:extLst>
          </p:cNvPr>
          <p:cNvSpPr/>
          <p:nvPr/>
        </p:nvSpPr>
        <p:spPr>
          <a:xfrm>
            <a:off x="0" y="1156996"/>
            <a:ext cx="12192000" cy="5234377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34000">
                <a:srgbClr val="003865"/>
              </a:gs>
              <a:gs pos="74000">
                <a:srgbClr val="0064B1"/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92F99B6-4F55-9488-334F-A8EF7DFBBEE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51" y="270351"/>
            <a:ext cx="4046211" cy="59560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0CF579A-0014-7151-F2D3-4CE368CF5C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2257" y="29286"/>
            <a:ext cx="724919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solidFill>
                  <a:srgbClr val="0064B1"/>
                </a:solidFill>
                <a:latin typeface="Arial Nova"/>
                <a:cs typeface="Calibri"/>
              </a:rPr>
              <a:t>SOCIO-ECONOMIC TRENDS IN TUBAL STERILIZATION AMONG U.S. WOMEN</a:t>
            </a:r>
            <a:endParaRPr lang="en-US" sz="2400" b="1" dirty="0">
              <a:solidFill>
                <a:srgbClr val="0064B1"/>
              </a:solidFill>
              <a:latin typeface="Arial Nova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DFBCE65-FD44-7639-D82A-9D97BF80AE2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2257" y="867305"/>
            <a:ext cx="7249191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 b="1" dirty="0">
                <a:latin typeface="Arial Nova"/>
                <a:cs typeface="Calibri"/>
              </a:rPr>
              <a:t>Presenting Author: Priyanjali Chakraborty, MA | Collaborators: Sarah Herrera, Ph.D., MSW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93ADF6C-2DD3-2E85-A879-7669CCFFC2FF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7449193" y="835283"/>
            <a:ext cx="1947110" cy="22058"/>
          </a:xfrm>
          <a:prstGeom prst="straightConnector1">
            <a:avLst/>
          </a:prstGeom>
          <a:ln w="28575">
            <a:solidFill>
              <a:srgbClr val="F580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E9107B9E-F09D-5931-071E-08357A6D7E8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4444" y="6469934"/>
            <a:ext cx="2667003" cy="298868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EB7ACB80-6C27-26B5-CC7C-1E235190199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27240" y="1418620"/>
            <a:ext cx="3552884" cy="463741"/>
          </a:xfrm>
          <a:prstGeom prst="rect">
            <a:avLst/>
          </a:prstGeom>
          <a:noFill/>
          <a:ln w="50800">
            <a:solidFill>
              <a:srgbClr val="F580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49B5145-F2F4-EECE-2CFA-61FD623F448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27240" y="3904996"/>
            <a:ext cx="3552884" cy="463741"/>
          </a:xfrm>
          <a:prstGeom prst="rect">
            <a:avLst/>
          </a:prstGeom>
          <a:noFill/>
          <a:ln w="50800">
            <a:solidFill>
              <a:srgbClr val="F580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E752B95-1136-B95A-3313-A7D417FC691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319558" y="1418619"/>
            <a:ext cx="3552884" cy="463741"/>
          </a:xfrm>
          <a:prstGeom prst="rect">
            <a:avLst/>
          </a:prstGeom>
          <a:noFill/>
          <a:ln w="50800">
            <a:solidFill>
              <a:srgbClr val="F580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F35F238-5CE3-3730-2DF4-178C64A1594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434815" y="1399621"/>
            <a:ext cx="3552884" cy="463741"/>
          </a:xfrm>
          <a:prstGeom prst="rect">
            <a:avLst/>
          </a:prstGeom>
          <a:noFill/>
          <a:ln w="50800">
            <a:solidFill>
              <a:srgbClr val="F580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E91A73C-240E-9E9F-4712-98B8B56C864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445252" y="3056174"/>
            <a:ext cx="3552884" cy="463741"/>
          </a:xfrm>
          <a:prstGeom prst="rect">
            <a:avLst/>
          </a:prstGeom>
          <a:noFill/>
          <a:ln w="50800">
            <a:solidFill>
              <a:srgbClr val="F580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11553AB-8619-9BD3-06C8-5D74867776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445252" y="4738384"/>
            <a:ext cx="3552884" cy="463741"/>
          </a:xfrm>
          <a:prstGeom prst="rect">
            <a:avLst/>
          </a:prstGeom>
          <a:noFill/>
          <a:ln w="50800">
            <a:solidFill>
              <a:srgbClr val="F580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 Nova" panose="020B0504020202020204" pitchFamily="34" charset="0"/>
              </a:rPr>
              <a:t>LOREM IPSUM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8A733BB-8269-31FB-570E-9BDDCDF193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24465" y="1863362"/>
            <a:ext cx="3555659" cy="1813865"/>
          </a:xfrm>
          <a:prstGeom prst="rect">
            <a:avLst/>
          </a:prstGeom>
          <a:solidFill>
            <a:schemeClr val="bg1"/>
          </a:solidFill>
          <a:ln w="50800">
            <a:solidFill>
              <a:srgbClr val="F58025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384F928-30DF-2CAF-017B-65F4FC0EF30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24465" y="4368737"/>
            <a:ext cx="3555659" cy="1813865"/>
          </a:xfrm>
          <a:prstGeom prst="rect">
            <a:avLst/>
          </a:prstGeom>
          <a:solidFill>
            <a:schemeClr val="bg1"/>
          </a:solidFill>
          <a:ln w="50800">
            <a:solidFill>
              <a:srgbClr val="F58025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573A994-1FBC-7771-029C-4541749BA28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316783" y="1852469"/>
            <a:ext cx="3555659" cy="4339650"/>
          </a:xfrm>
          <a:prstGeom prst="rect">
            <a:avLst/>
          </a:prstGeom>
          <a:solidFill>
            <a:schemeClr val="bg1"/>
          </a:solidFill>
          <a:ln w="50800">
            <a:solidFill>
              <a:srgbClr val="F58025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CF28458-2362-D890-B4A2-4833B2E297E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32580" y="1866077"/>
            <a:ext cx="3555659" cy="1015663"/>
          </a:xfrm>
          <a:prstGeom prst="rect">
            <a:avLst/>
          </a:prstGeom>
          <a:solidFill>
            <a:schemeClr val="bg1"/>
          </a:solidFill>
          <a:ln w="50800">
            <a:solidFill>
              <a:srgbClr val="F58025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0F99C3E-260C-BFDC-3239-EDA2FEC834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45253" y="3532607"/>
            <a:ext cx="3552884" cy="1015663"/>
          </a:xfrm>
          <a:prstGeom prst="rect">
            <a:avLst/>
          </a:prstGeom>
          <a:solidFill>
            <a:schemeClr val="bg1"/>
          </a:solidFill>
          <a:ln w="50800">
            <a:solidFill>
              <a:srgbClr val="F58025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5970DEF-E636-8EC2-772B-D301AC2EEF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45252" y="5197461"/>
            <a:ext cx="3552884" cy="1015663"/>
          </a:xfrm>
          <a:prstGeom prst="rect">
            <a:avLst/>
          </a:prstGeom>
          <a:solidFill>
            <a:schemeClr val="bg1"/>
          </a:solidFill>
          <a:ln w="50800">
            <a:solidFill>
              <a:srgbClr val="F58025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  <a:p>
            <a:r>
              <a:rPr lang="en-US" sz="1200" dirty="0"/>
              <a:t>LOREM IPSUM</a:t>
            </a:r>
          </a:p>
        </p:txBody>
      </p:sp>
    </p:spTree>
    <p:extLst>
      <p:ext uri="{BB962C8B-B14F-4D97-AF65-F5344CB8AC3E}">
        <p14:creationId xmlns:p14="http://schemas.microsoft.com/office/powerpoint/2010/main" val="17964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157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Nova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Jessica</dc:creator>
  <cp:lastModifiedBy>Davis, Jessica</cp:lastModifiedBy>
  <cp:revision>1</cp:revision>
  <dcterms:created xsi:type="dcterms:W3CDTF">2023-05-26T14:20:00Z</dcterms:created>
  <dcterms:modified xsi:type="dcterms:W3CDTF">2023-05-26T14:55:17Z</dcterms:modified>
</cp:coreProperties>
</file>