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5" r:id="rId5"/>
    <p:sldId id="323" r:id="rId6"/>
    <p:sldId id="344" r:id="rId7"/>
    <p:sldId id="257" r:id="rId8"/>
    <p:sldId id="289" r:id="rId9"/>
    <p:sldId id="263" r:id="rId10"/>
    <p:sldId id="312" r:id="rId11"/>
    <p:sldId id="264" r:id="rId12"/>
    <p:sldId id="313" r:id="rId13"/>
    <p:sldId id="265" r:id="rId14"/>
    <p:sldId id="314" r:id="rId15"/>
    <p:sldId id="266" r:id="rId16"/>
    <p:sldId id="315" r:id="rId17"/>
    <p:sldId id="309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B570E1-CFFA-F280-BAED-DB325FDF417B}" name="Bridges, Jessica L" initials="BL" userId="S::bridges@uta.edu::7543e851-fc57-4885-b57d-2df771cc28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184"/>
    <a:srgbClr val="00599B"/>
    <a:srgbClr val="80F571"/>
    <a:srgbClr val="13409F"/>
    <a:srgbClr val="CAB447"/>
    <a:srgbClr val="FFE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B9212-8514-4802-BF73-2D73BFB69D45}" v="9" dt="2024-02-05T18:08:56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/>
    <p:restoredTop sz="96327"/>
  </p:normalViewPr>
  <p:slideViewPr>
    <p:cSldViewPr snapToGrid="0" snapToObjects="1">
      <p:cViewPr varScale="1">
        <p:scale>
          <a:sx n="148" d="100"/>
          <a:sy n="148" d="100"/>
        </p:scale>
        <p:origin x="92" y="184"/>
      </p:cViewPr>
      <p:guideLst/>
    </p:cSldViewPr>
  </p:slideViewPr>
  <p:outlineViewPr>
    <p:cViewPr>
      <p:scale>
        <a:sx n="33" d="100"/>
        <a:sy n="33" d="100"/>
      </p:scale>
      <p:origin x="0" y="-18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Bride, Sarah Renae" userId="0693d5c9-7fa0-435e-ab35-5b10985f4d89" providerId="ADAL" clId="{9D09EB2B-521E-47BA-B218-B1533CDD2F64}"/>
    <pc:docChg chg="custSel modSld">
      <pc:chgData name="McBride, Sarah Renae" userId="0693d5c9-7fa0-435e-ab35-5b10985f4d89" providerId="ADAL" clId="{9D09EB2B-521E-47BA-B218-B1533CDD2F64}" dt="2024-02-05T19:03:54.003" v="0" actId="478"/>
      <pc:docMkLst>
        <pc:docMk/>
      </pc:docMkLst>
      <pc:sldChg chg="delSp mod">
        <pc:chgData name="McBride, Sarah Renae" userId="0693d5c9-7fa0-435e-ab35-5b10985f4d89" providerId="ADAL" clId="{9D09EB2B-521E-47BA-B218-B1533CDD2F64}" dt="2024-02-05T19:03:54.003" v="0" actId="478"/>
        <pc:sldMkLst>
          <pc:docMk/>
          <pc:sldMk cId="2895797814" sldId="309"/>
        </pc:sldMkLst>
        <pc:spChg chg="del">
          <ac:chgData name="McBride, Sarah Renae" userId="0693d5c9-7fa0-435e-ab35-5b10985f4d89" providerId="ADAL" clId="{9D09EB2B-521E-47BA-B218-B1533CDD2F64}" dt="2024-02-05T19:03:54.003" v="0" actId="478"/>
          <ac:spMkLst>
            <pc:docMk/>
            <pc:sldMk cId="2895797814" sldId="309"/>
            <ac:spMk id="2" creationId="{3F9BB119-4A1E-A62E-91F8-36A7233D1A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0ABC6-AE81-214D-B04B-F13CE2227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23795-EAAB-8C4B-B865-8464BECAB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E638-083F-2742-8710-EF25AB6A16C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ECA2D-985E-8D44-A4FB-51751C64F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40B2F-FCD1-B940-AFB1-3C0582F35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0D12-813D-3D40-A841-271861A2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7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A097-495F-854B-A9AD-402D045A329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C5E2-78CD-F746-9BAF-2B89BCAF7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A6EA1-2B6B-FF4D-97FC-16C334C7F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25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0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3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31E7C7E-200A-F626-0A3D-92CC978B8D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8871" y="3562708"/>
            <a:ext cx="5226218" cy="14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Wide Chart">
            <a:extLst>
              <a:ext uri="{FF2B5EF4-FFF2-40B4-BE49-F238E27FC236}">
                <a16:creationId xmlns:a16="http://schemas.microsoft.com/office/drawing/2014/main" id="{21B7D27F-640B-514B-9B11-9D1645F3F49A}"/>
              </a:ext>
            </a:extLst>
          </p:cNvPr>
          <p:cNvSpPr>
            <a:spLocks noGrp="1" noChangeAspect="1"/>
          </p:cNvSpPr>
          <p:nvPr>
            <p:ph type="chart" sz="quarter" idx="11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332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ull Bleed Photo">
            <a:extLst>
              <a:ext uri="{FF2B5EF4-FFF2-40B4-BE49-F238E27FC236}">
                <a16:creationId xmlns:a16="http://schemas.microsoft.com/office/drawing/2014/main" id="{3D0D2707-18C2-FA48-9C1E-B114D1A3869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0953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ull Bleed Video">
            <a:extLst>
              <a:ext uri="{FF2B5EF4-FFF2-40B4-BE49-F238E27FC236}">
                <a16:creationId xmlns:a16="http://schemas.microsoft.com/office/drawing/2014/main" id="{E64AE5ED-FB71-2940-A0AA-8B776317FA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23859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96" b="1" i="0">
                <a:solidFill>
                  <a:srgbClr val="0036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9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685">
              <a:lnSpc>
                <a:spcPts val="1423"/>
              </a:lnSpc>
            </a:pPr>
            <a:r>
              <a:rPr lang="en-US"/>
              <a:t>LONG-RANGE</a:t>
            </a:r>
            <a:r>
              <a:rPr lang="en-US" spc="105"/>
              <a:t> </a:t>
            </a:r>
            <a:r>
              <a:rPr lang="en-US"/>
              <a:t>FINANCIAL</a:t>
            </a:r>
            <a:r>
              <a:rPr lang="en-US" spc="85"/>
              <a:t> </a:t>
            </a:r>
            <a:r>
              <a:rPr lang="en-US" spc="-10"/>
              <a:t>PLANNING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69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</p:spTree>
    <p:extLst>
      <p:ext uri="{BB962C8B-B14F-4D97-AF65-F5344CB8AC3E}">
        <p14:creationId xmlns:p14="http://schemas.microsoft.com/office/powerpoint/2010/main" val="175024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255C03-226B-5FC2-208E-578716830E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1600" y="2741663"/>
            <a:ext cx="3659188" cy="89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23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1785462"/>
            <a:ext cx="8229600" cy="857253"/>
          </a:xfrm>
        </p:spPr>
        <p:txBody>
          <a:bodyPr>
            <a:normAutofit/>
          </a:bodyPr>
          <a:lstStyle>
            <a:lvl1pPr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DB257BD6-4D9A-CD45-BCE2-728C5AB620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2529642"/>
            <a:ext cx="8229600" cy="679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5287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88B4A6B9-381D-5D40-84AC-41D60C0A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99"/>
            <a:ext cx="8229600" cy="8572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H2 Subtitle">
            <a:extLst>
              <a:ext uri="{FF2B5EF4-FFF2-40B4-BE49-F238E27FC236}">
                <a16:creationId xmlns:a16="http://schemas.microsoft.com/office/drawing/2014/main" id="{5B196C90-74A6-5E42-A204-A1E0DBCB67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8375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Content">
            <a:extLst>
              <a:ext uri="{FF2B5EF4-FFF2-40B4-BE49-F238E27FC236}">
                <a16:creationId xmlns:a16="http://schemas.microsoft.com/office/drawing/2014/main" id="{4F275BD8-ECF8-F54B-B4E2-A66F7AB27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8229600" cy="30988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600"/>
            </a:lvl1pPr>
            <a:lvl2pPr marL="742950" indent="-285750">
              <a:buFont typeface="Wingdings" pitchFamily="2" charset="2"/>
              <a:buChar char="§"/>
              <a:defRPr sz="1600"/>
            </a:lvl2pPr>
            <a:lvl3pPr marL="1143000" indent="-228600">
              <a:buFont typeface="Wingdings" pitchFamily="2" charset="2"/>
              <a:buChar char="§"/>
              <a:defRPr sz="16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69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H2 Subtitle">
            <a:extLst>
              <a:ext uri="{FF2B5EF4-FFF2-40B4-BE49-F238E27FC236}">
                <a16:creationId xmlns:a16="http://schemas.microsoft.com/office/drawing/2014/main" id="{7E449A25-5BA8-A049-892B-A920427B81B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7994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Body Content 1"/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648200" y="1310641"/>
            <a:ext cx="4038600" cy="309880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46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7501" y="1111158"/>
            <a:ext cx="2721430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Body Content 2">
            <a:extLst>
              <a:ext uri="{FF2B5EF4-FFF2-40B4-BE49-F238E27FC236}">
                <a16:creationId xmlns:a16="http://schemas.microsoft.com/office/drawing/2014/main" id="{AF760239-E1E4-98A8-BC2A-AD64F71B7E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499" y="2856015"/>
            <a:ext cx="2721431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Body Content 2">
            <a:extLst>
              <a:ext uri="{FF2B5EF4-FFF2-40B4-BE49-F238E27FC236}">
                <a16:creationId xmlns:a16="http://schemas.microsoft.com/office/drawing/2014/main" id="{52458702-0A0A-743A-4663-E0EA4FBC4EB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919350" y="1111158"/>
            <a:ext cx="2644240" cy="1744857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Body Content 2">
            <a:extLst>
              <a:ext uri="{FF2B5EF4-FFF2-40B4-BE49-F238E27FC236}">
                <a16:creationId xmlns:a16="http://schemas.microsoft.com/office/drawing/2014/main" id="{E7DCE5C4-5A12-8BD9-2E79-6B094F4C1F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9453" y="2985224"/>
            <a:ext cx="2721431" cy="1971304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Body Content 2">
            <a:extLst>
              <a:ext uri="{FF2B5EF4-FFF2-40B4-BE49-F238E27FC236}">
                <a16:creationId xmlns:a16="http://schemas.microsoft.com/office/drawing/2014/main" id="{3180402C-B205-3B02-80EC-1389CEFE02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08916" y="1117911"/>
            <a:ext cx="2933203" cy="166173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Body Content 2">
            <a:extLst>
              <a:ext uri="{FF2B5EF4-FFF2-40B4-BE49-F238E27FC236}">
                <a16:creationId xmlns:a16="http://schemas.microsoft.com/office/drawing/2014/main" id="{1D0698A4-F993-1339-EDDC-E122275B26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75267" y="2985224"/>
            <a:ext cx="2952999" cy="1959926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062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Wide Table">
            <a:extLst>
              <a:ext uri="{FF2B5EF4-FFF2-40B4-BE49-F238E27FC236}">
                <a16:creationId xmlns:a16="http://schemas.microsoft.com/office/drawing/2014/main" id="{A31F2DD0-A818-C246-A801-671F4BC299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814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Body Content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41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6" r:id="rId4"/>
    <p:sldLayoutId id="2147483654" r:id="rId5"/>
    <p:sldLayoutId id="2147483650" r:id="rId6"/>
    <p:sldLayoutId id="2147483652" r:id="rId7"/>
    <p:sldLayoutId id="2147483664" r:id="rId8"/>
    <p:sldLayoutId id="2147483659" r:id="rId9"/>
    <p:sldLayoutId id="2147483662" r:id="rId10"/>
    <p:sldLayoutId id="2147483660" r:id="rId11"/>
    <p:sldLayoutId id="2147483661" r:id="rId12"/>
    <p:sldLayoutId id="214748366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33063-774E-D64F-A41A-85AA488B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UTA 2030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6EDE5-6FC5-824E-9F44-F022997BFE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529641"/>
            <a:ext cx="8229600" cy="933225"/>
          </a:xfrm>
        </p:spPr>
        <p:txBody>
          <a:bodyPr>
            <a:normAutofit/>
          </a:bodyPr>
          <a:lstStyle/>
          <a:p>
            <a:r>
              <a:rPr lang="en-US" sz="2400" dirty="0"/>
              <a:t>Shared Dreams, Bright Future</a:t>
            </a:r>
          </a:p>
        </p:txBody>
      </p:sp>
    </p:spTree>
    <p:extLst>
      <p:ext uri="{BB962C8B-B14F-4D97-AF65-F5344CB8AC3E}">
        <p14:creationId xmlns:p14="http://schemas.microsoft.com/office/powerpoint/2010/main" val="350631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5C903DB1-D88C-8F20-DA95-E650EBD3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75" y="1933575"/>
            <a:ext cx="4568660" cy="13144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F62730-B4B1-515E-8DE5-44BE08A395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572000" y="1387238"/>
            <a:ext cx="0" cy="2369025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8DB09CD2-C48D-8B87-BA01-45FC0FEA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Alumni &amp; Community Engagement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2104ED-DE9B-ADBA-9643-1169A045D4BE}"/>
              </a:ext>
            </a:extLst>
          </p:cNvPr>
          <p:cNvSpPr txBox="1"/>
          <p:nvPr/>
        </p:nvSpPr>
        <p:spPr>
          <a:xfrm>
            <a:off x="474916" y="2155508"/>
            <a:ext cx="34400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will deepen engagement in our community and across Texas and the nation through partnerships.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3ECD9-3BFD-6A72-05D2-8EDA3C004B9B}"/>
              </a:ext>
            </a:extLst>
          </p:cNvPr>
          <p:cNvSpPr txBox="1"/>
          <p:nvPr/>
        </p:nvSpPr>
        <p:spPr>
          <a:xfrm>
            <a:off x="4757431" y="156424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2960"/>
                </a:solidFill>
              </a:rPr>
              <a:t>Strategies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553F7-B3FF-11E2-52CD-B1796D88FD3B}"/>
              </a:ext>
            </a:extLst>
          </p:cNvPr>
          <p:cNvSpPr txBox="1"/>
          <p:nvPr/>
        </p:nvSpPr>
        <p:spPr>
          <a:xfrm>
            <a:off x="4572000" y="1933575"/>
            <a:ext cx="461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Create a culture of engagement with our faculty, staff, students, and alumni community to move the University forward and achieve its mission.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BE27-4949-0C9E-A8D4-62FEB137C189}"/>
              </a:ext>
            </a:extLst>
          </p:cNvPr>
          <p:cNvSpPr txBox="1"/>
          <p:nvPr/>
        </p:nvSpPr>
        <p:spPr>
          <a:xfrm>
            <a:off x="4581524" y="2531070"/>
            <a:ext cx="4614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Maximize UTA’s impact in the communities it serves through leadership and advocacy.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1EC88-5374-8E5D-F9B1-ECB97A950043}"/>
              </a:ext>
            </a:extLst>
          </p:cNvPr>
          <p:cNvSpPr txBox="1"/>
          <p:nvPr/>
        </p:nvSpPr>
        <p:spPr>
          <a:xfrm>
            <a:off x="4581525" y="2960847"/>
            <a:ext cx="461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Promote the prosperity and achievement of our community through active advocacy, assistance, and collaborative partnerships.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5B28D-28D5-F8B4-3809-080E05667F56}"/>
              </a:ext>
            </a:extLst>
          </p:cNvPr>
          <p:cNvSpPr txBox="1"/>
          <p:nvPr/>
        </p:nvSpPr>
        <p:spPr>
          <a:xfrm>
            <a:off x="4581524" y="3586321"/>
            <a:ext cx="457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Elevate UTA’s brand as a top – tier university through strategic marketing and branding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83250-5DB9-21E9-5B89-668468F2E182}"/>
              </a:ext>
            </a:extLst>
          </p:cNvPr>
          <p:cNvSpPr txBox="1"/>
          <p:nvPr/>
        </p:nvSpPr>
        <p:spPr>
          <a:xfrm>
            <a:off x="1846141" y="15642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2960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25295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9E8B2B-D684-8840-AAB5-5EFB37EB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/>
              <a:t>UTA 2030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C7123E-E8FD-1BE1-0550-C86EDA54A2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99465"/>
            <a:ext cx="8229600" cy="3384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Alumni &amp; Community Engagement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A50F8D-8ADD-5BF1-7769-789CD0486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Outcomes</a:t>
            </a:r>
          </a:p>
          <a:p>
            <a:r>
              <a:rPr lang="en-US" dirty="0"/>
              <a:t>Engaged and active alumni base.</a:t>
            </a:r>
          </a:p>
          <a:p>
            <a:r>
              <a:rPr lang="en-US" dirty="0"/>
              <a:t>Increased philanthropic commitments.</a:t>
            </a:r>
          </a:p>
          <a:p>
            <a:r>
              <a:rPr lang="en-US" dirty="0"/>
              <a:t>Strengthened brand awareness.</a:t>
            </a:r>
          </a:p>
          <a:p>
            <a:r>
              <a:rPr lang="en-US" dirty="0"/>
              <a:t>Coordinated efforts with our community.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522A8-C77B-810F-FE12-1FEC2DA13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" b="1317"/>
          <a:stretch/>
        </p:blipFill>
        <p:spPr>
          <a:xfrm>
            <a:off x="4648200" y="1310641"/>
            <a:ext cx="4038600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5C903DB1-D88C-8F20-DA95-E650EBD3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75" y="1933575"/>
            <a:ext cx="4568660" cy="13144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F62730-B4B1-515E-8DE5-44BE08A395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572000" y="1387238"/>
            <a:ext cx="0" cy="2369025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8DB09CD2-C48D-8B87-BA01-45FC0FEA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Finance &amp; Infrastructure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2104ED-DE9B-ADBA-9643-1169A045D4BE}"/>
              </a:ext>
            </a:extLst>
          </p:cNvPr>
          <p:cNvSpPr txBox="1"/>
          <p:nvPr/>
        </p:nvSpPr>
        <p:spPr>
          <a:xfrm>
            <a:off x="474916" y="2098358"/>
            <a:ext cx="34400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will accelerate infrastructure development and optimize financial sustainability to support the University’s vision.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A39D0-2164-1A1D-7BD5-95279B4FDAB3}"/>
              </a:ext>
            </a:extLst>
          </p:cNvPr>
          <p:cNvSpPr txBox="1"/>
          <p:nvPr/>
        </p:nvSpPr>
        <p:spPr>
          <a:xfrm>
            <a:off x="4757431" y="156424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2960"/>
                </a:solidFill>
              </a:rPr>
              <a:t>Strategies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CF22C-B526-6505-FD59-35BB6A84944B}"/>
              </a:ext>
            </a:extLst>
          </p:cNvPr>
          <p:cNvSpPr txBox="1"/>
          <p:nvPr/>
        </p:nvSpPr>
        <p:spPr>
          <a:xfrm>
            <a:off x="4572000" y="1933575"/>
            <a:ext cx="461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Optimize our financial management systems, financial models, and resource utilization strategies to ensure UTA meets its financial obligations.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B1C48-5E2C-F898-3F6D-1C9784788CD3}"/>
              </a:ext>
            </a:extLst>
          </p:cNvPr>
          <p:cNvSpPr txBox="1"/>
          <p:nvPr/>
        </p:nvSpPr>
        <p:spPr>
          <a:xfrm>
            <a:off x="4572305" y="2554743"/>
            <a:ext cx="461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Advance enterprise capabilities by modernizing, streamlining, and strengthening UTA’s physical infrastructure to support the University’s mission and vision.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2C371-BF24-4325-3D7C-A9482C0109E2}"/>
              </a:ext>
            </a:extLst>
          </p:cNvPr>
          <p:cNvSpPr txBox="1"/>
          <p:nvPr/>
        </p:nvSpPr>
        <p:spPr>
          <a:xfrm>
            <a:off x="4571696" y="3201074"/>
            <a:ext cx="457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Strengthen operational efficiency of administrative technology and protect vital University assets.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DBE59-B11F-5BED-0DBA-99064BC74965}"/>
              </a:ext>
            </a:extLst>
          </p:cNvPr>
          <p:cNvSpPr txBox="1"/>
          <p:nvPr/>
        </p:nvSpPr>
        <p:spPr>
          <a:xfrm>
            <a:off x="1846141" y="15642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2960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414413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9E8B2B-D684-8840-AAB5-5EFB37EB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/>
              <a:t>UTA 2030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C7123E-E8FD-1BE1-0550-C86EDA54A2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99465"/>
            <a:ext cx="8229600" cy="3384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Finance &amp; Infrastructure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A50F8D-8ADD-5BF1-7769-789CD0486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Outcomes</a:t>
            </a:r>
          </a:p>
          <a:p>
            <a:r>
              <a:rPr lang="en-US" dirty="0"/>
              <a:t>Disciplined financial stewardship.</a:t>
            </a:r>
          </a:p>
          <a:p>
            <a:r>
              <a:rPr lang="en-US" dirty="0"/>
              <a:t>Optimized use of technology.</a:t>
            </a:r>
          </a:p>
          <a:p>
            <a:r>
              <a:rPr lang="en-US" dirty="0"/>
              <a:t>Accessible resources needed to advance our mission.</a:t>
            </a:r>
          </a:p>
          <a:p>
            <a:r>
              <a:rPr lang="en-US" dirty="0"/>
              <a:t>Effective processes that promote operational and strategic agility.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854CA-C117-8178-34EE-238FA404F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" b="2879"/>
          <a:stretch/>
        </p:blipFill>
        <p:spPr>
          <a:xfrm>
            <a:off x="4648200" y="1310641"/>
            <a:ext cx="4038600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62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79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5149C3A-162A-6F01-5A73-143967AA5A89}"/>
              </a:ext>
            </a:extLst>
          </p:cNvPr>
          <p:cNvCxnSpPr/>
          <p:nvPr/>
        </p:nvCxnSpPr>
        <p:spPr>
          <a:xfrm>
            <a:off x="6685292" y="1449693"/>
            <a:ext cx="0" cy="2868510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BD662A-616C-1F21-3CCD-A75B426C0027}"/>
              </a:ext>
            </a:extLst>
          </p:cNvPr>
          <p:cNvCxnSpPr/>
          <p:nvPr/>
        </p:nvCxnSpPr>
        <p:spPr>
          <a:xfrm>
            <a:off x="5989454" y="1441539"/>
            <a:ext cx="0" cy="2868510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50F6F2A-7EDC-C959-C03D-3E604F3494EA}"/>
              </a:ext>
            </a:extLst>
          </p:cNvPr>
          <p:cNvCxnSpPr/>
          <p:nvPr/>
        </p:nvCxnSpPr>
        <p:spPr>
          <a:xfrm>
            <a:off x="5209367" y="1441539"/>
            <a:ext cx="0" cy="2868510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31" y="226299"/>
            <a:ext cx="7861651" cy="473904"/>
          </a:xfrm>
          <a:prstGeom prst="rect">
            <a:avLst/>
          </a:prstGeom>
        </p:spPr>
        <p:txBody>
          <a:bodyPr vert="horz" wrap="square" lIns="0" tIns="12684" rIns="0" bIns="0" rtlCol="0" anchor="t">
            <a:spAutoFit/>
          </a:bodyPr>
          <a:lstStyle/>
          <a:p>
            <a:pPr marL="12685" algn="l">
              <a:spcBef>
                <a:spcPts val="100"/>
              </a:spcBef>
            </a:pP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UTA 2030 Strategic Plan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752CFA-563F-D110-407D-31367B0999C4}"/>
              </a:ext>
            </a:extLst>
          </p:cNvPr>
          <p:cNvSpPr txBox="1"/>
          <p:nvPr/>
        </p:nvSpPr>
        <p:spPr>
          <a:xfrm>
            <a:off x="7311754" y="4764409"/>
            <a:ext cx="1197092" cy="27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5E1809B-5882-4925-90F3-CF18FDD69175}" type="slidenum">
              <a:rPr lang="en-US" sz="11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1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51EF2DC-53D6-B814-53EB-8BCA38535EC3}"/>
              </a:ext>
            </a:extLst>
          </p:cNvPr>
          <p:cNvSpPr/>
          <p:nvPr/>
        </p:nvSpPr>
        <p:spPr>
          <a:xfrm>
            <a:off x="5638" y="833452"/>
            <a:ext cx="5400904" cy="292283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36576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48024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F982DE-77BD-31D4-6E2F-7A30FBF864BE}"/>
              </a:ext>
            </a:extLst>
          </p:cNvPr>
          <p:cNvSpPr/>
          <p:nvPr/>
        </p:nvSpPr>
        <p:spPr>
          <a:xfrm>
            <a:off x="943883" y="1531850"/>
            <a:ext cx="7109199" cy="45663"/>
          </a:xfrm>
          <a:prstGeom prst="rect">
            <a:avLst/>
          </a:prstGeom>
          <a:solidFill>
            <a:srgbClr val="0036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BDA189-5044-A967-D70E-4C114F66B1B4}"/>
              </a:ext>
            </a:extLst>
          </p:cNvPr>
          <p:cNvCxnSpPr/>
          <p:nvPr/>
        </p:nvCxnSpPr>
        <p:spPr>
          <a:xfrm>
            <a:off x="1405356" y="1453317"/>
            <a:ext cx="0" cy="2868510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CE5D9E-8592-9379-4C88-2851467F9671}"/>
              </a:ext>
            </a:extLst>
          </p:cNvPr>
          <p:cNvCxnSpPr/>
          <p:nvPr/>
        </p:nvCxnSpPr>
        <p:spPr>
          <a:xfrm>
            <a:off x="2106587" y="1453317"/>
            <a:ext cx="0" cy="2868510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73BCB4-D3EB-B05C-884E-A02620B937F5}"/>
              </a:ext>
            </a:extLst>
          </p:cNvPr>
          <p:cNvCxnSpPr/>
          <p:nvPr/>
        </p:nvCxnSpPr>
        <p:spPr>
          <a:xfrm>
            <a:off x="2871447" y="1464369"/>
            <a:ext cx="0" cy="2868510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DEED97-60A9-B283-CB51-214B6F351B57}"/>
              </a:ext>
            </a:extLst>
          </p:cNvPr>
          <p:cNvCxnSpPr/>
          <p:nvPr/>
        </p:nvCxnSpPr>
        <p:spPr>
          <a:xfrm>
            <a:off x="3642070" y="1464330"/>
            <a:ext cx="0" cy="2868510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E39CD1-2824-E3A9-3C00-BBBC39FE7E2B}"/>
              </a:ext>
            </a:extLst>
          </p:cNvPr>
          <p:cNvCxnSpPr/>
          <p:nvPr/>
        </p:nvCxnSpPr>
        <p:spPr>
          <a:xfrm>
            <a:off x="4421126" y="1441539"/>
            <a:ext cx="0" cy="2868510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EA1540-FF47-963D-8E69-D3855178E5F8}"/>
              </a:ext>
            </a:extLst>
          </p:cNvPr>
          <p:cNvCxnSpPr/>
          <p:nvPr/>
        </p:nvCxnSpPr>
        <p:spPr>
          <a:xfrm>
            <a:off x="7454507" y="1453318"/>
            <a:ext cx="0" cy="2868510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1EE2B27-742F-218E-56EF-D258EAE7B00E}"/>
              </a:ext>
            </a:extLst>
          </p:cNvPr>
          <p:cNvSpPr/>
          <p:nvPr/>
        </p:nvSpPr>
        <p:spPr>
          <a:xfrm>
            <a:off x="1617022" y="1804189"/>
            <a:ext cx="6436055" cy="461843"/>
          </a:xfrm>
          <a:prstGeom prst="rect">
            <a:avLst/>
          </a:prstGeom>
          <a:solidFill>
            <a:srgbClr val="0036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4" rIns="91327" bIns="45664" rtlCol="0" anchor="ctr"/>
          <a:lstStyle/>
          <a:p>
            <a:pPr algn="ctr"/>
            <a:r>
              <a:rPr lang="en-US" sz="1798" b="1">
                <a:solidFill>
                  <a:schemeClr val="bg1"/>
                </a:solidFill>
                <a:latin typeface="Arial"/>
                <a:cs typeface="Arial"/>
              </a:rPr>
              <a:t>Strategic Plan – UTA 2030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FAB50F-8C79-7D0C-8B42-5129C7207257}"/>
              </a:ext>
            </a:extLst>
          </p:cNvPr>
          <p:cNvSpPr/>
          <p:nvPr/>
        </p:nvSpPr>
        <p:spPr>
          <a:xfrm>
            <a:off x="943883" y="4310048"/>
            <a:ext cx="7109199" cy="45663"/>
          </a:xfrm>
          <a:prstGeom prst="rect">
            <a:avLst/>
          </a:prstGeom>
          <a:solidFill>
            <a:srgbClr val="0036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C517DA6B-99CF-D3A9-3E67-B1C9CF5B98EA}"/>
              </a:ext>
            </a:extLst>
          </p:cNvPr>
          <p:cNvSpPr/>
          <p:nvPr/>
        </p:nvSpPr>
        <p:spPr>
          <a:xfrm>
            <a:off x="1519793" y="1919554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0" y="228600"/>
                </a:lnTo>
                <a:lnTo>
                  <a:pt x="2286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F48024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5122FF-C37C-4318-D476-D7A533A3D440}"/>
              </a:ext>
            </a:extLst>
          </p:cNvPr>
          <p:cNvSpPr/>
          <p:nvPr/>
        </p:nvSpPr>
        <p:spPr>
          <a:xfrm>
            <a:off x="943878" y="4354813"/>
            <a:ext cx="7109199" cy="45663"/>
          </a:xfrm>
          <a:prstGeom prst="rect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A34BED-807E-A8E8-8D06-63F00EEF4F01}"/>
              </a:ext>
            </a:extLst>
          </p:cNvPr>
          <p:cNvSpPr/>
          <p:nvPr/>
        </p:nvSpPr>
        <p:spPr>
          <a:xfrm>
            <a:off x="943878" y="1571175"/>
            <a:ext cx="7109199" cy="45663"/>
          </a:xfrm>
          <a:prstGeom prst="rect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B39122-E6E3-6577-09E7-6595B7B2243D}"/>
              </a:ext>
            </a:extLst>
          </p:cNvPr>
          <p:cNvSpPr/>
          <p:nvPr/>
        </p:nvSpPr>
        <p:spPr>
          <a:xfrm>
            <a:off x="2399451" y="3636509"/>
            <a:ext cx="3911387" cy="470994"/>
          </a:xfrm>
          <a:prstGeom prst="rect">
            <a:avLst/>
          </a:prstGeom>
          <a:solidFill>
            <a:srgbClr val="0036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4" rIns="91327" bIns="45664" rtlCol="0" anchor="ctr"/>
          <a:lstStyle/>
          <a:p>
            <a:pPr algn="ctr"/>
            <a:endParaRPr lang="en-US" sz="1398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798" b="1">
                <a:solidFill>
                  <a:schemeClr val="bg1"/>
                </a:solidFill>
                <a:latin typeface="Arial"/>
                <a:cs typeface="Arial"/>
              </a:rPr>
              <a:t>Strategic Enrollment Plan</a:t>
            </a:r>
          </a:p>
          <a:p>
            <a:pPr algn="ctr"/>
            <a:endParaRPr lang="en-US" sz="1798">
              <a:highlight>
                <a:srgbClr val="00365F"/>
              </a:highlight>
            </a:endParaRPr>
          </a:p>
        </p:txBody>
      </p:sp>
      <p:sp>
        <p:nvSpPr>
          <p:cNvPr id="46" name="object 30">
            <a:extLst>
              <a:ext uri="{FF2B5EF4-FFF2-40B4-BE49-F238E27FC236}">
                <a16:creationId xmlns:a16="http://schemas.microsoft.com/office/drawing/2014/main" id="{FC5A7024-7D20-8EE1-3034-6D27196558B7}"/>
              </a:ext>
            </a:extLst>
          </p:cNvPr>
          <p:cNvSpPr/>
          <p:nvPr/>
        </p:nvSpPr>
        <p:spPr>
          <a:xfrm>
            <a:off x="2295956" y="3759208"/>
            <a:ext cx="204751" cy="228318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0" y="228600"/>
                </a:lnTo>
                <a:lnTo>
                  <a:pt x="2286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F48024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BA03F6D-DF0F-9C4B-9627-FDE5281E8094}"/>
              </a:ext>
            </a:extLst>
          </p:cNvPr>
          <p:cNvGrpSpPr/>
          <p:nvPr/>
        </p:nvGrpSpPr>
        <p:grpSpPr>
          <a:xfrm>
            <a:off x="1091719" y="1137829"/>
            <a:ext cx="6799702" cy="353674"/>
            <a:chOff x="832392" y="1124700"/>
            <a:chExt cx="6808097" cy="35411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81F8BCE-10C7-6241-710B-5C5830A082E8}"/>
                </a:ext>
              </a:extLst>
            </p:cNvPr>
            <p:cNvSpPr txBox="1"/>
            <p:nvPr/>
          </p:nvSpPr>
          <p:spPr>
            <a:xfrm>
              <a:off x="832392" y="1124700"/>
              <a:ext cx="712938" cy="338554"/>
            </a:xfrm>
            <a:prstGeom prst="rect">
              <a:avLst/>
            </a:prstGeom>
            <a:noFill/>
          </p:spPr>
          <p:txBody>
            <a:bodyPr wrap="square" lIns="91327" tIns="45664" rIns="91327" bIns="45664" rtlCol="0" anchor="t">
              <a:spAutoFit/>
            </a:bodyPr>
            <a:lstStyle/>
            <a:p>
              <a:r>
                <a:rPr lang="en-US" sz="1598" b="1"/>
                <a:t>2022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9A83329-51F6-BD39-F52E-662C3FDE5B01}"/>
                </a:ext>
              </a:extLst>
            </p:cNvPr>
            <p:cNvSpPr txBox="1"/>
            <p:nvPr/>
          </p:nvSpPr>
          <p:spPr>
            <a:xfrm>
              <a:off x="1545331" y="1133408"/>
              <a:ext cx="748260" cy="338554"/>
            </a:xfrm>
            <a:prstGeom prst="rect">
              <a:avLst/>
            </a:prstGeom>
            <a:noFill/>
          </p:spPr>
          <p:txBody>
            <a:bodyPr wrap="square" lIns="91327" tIns="45664" rIns="91327" bIns="45664" rtlCol="0" anchor="t">
              <a:spAutoFit/>
            </a:bodyPr>
            <a:lstStyle/>
            <a:p>
              <a:r>
                <a:rPr lang="en-US" sz="1598" b="1"/>
                <a:t>2023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C32E7B8-5873-4F9D-621E-EAD7C0FE6B8C}"/>
                </a:ext>
              </a:extLst>
            </p:cNvPr>
            <p:cNvSpPr txBox="1"/>
            <p:nvPr/>
          </p:nvSpPr>
          <p:spPr>
            <a:xfrm>
              <a:off x="2293593" y="1133408"/>
              <a:ext cx="704772" cy="338554"/>
            </a:xfrm>
            <a:prstGeom prst="rect">
              <a:avLst/>
            </a:prstGeom>
            <a:noFill/>
          </p:spPr>
          <p:txBody>
            <a:bodyPr wrap="square" lIns="91327" tIns="45664" rIns="91327" bIns="45664" rtlCol="0" anchor="t">
              <a:spAutoFit/>
            </a:bodyPr>
            <a:lstStyle/>
            <a:p>
              <a:r>
                <a:rPr lang="en-US" sz="1598" b="1"/>
                <a:t>2024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9973DC1-D4EB-A65F-C1C9-CEB0F1F86888}"/>
                </a:ext>
              </a:extLst>
            </p:cNvPr>
            <p:cNvSpPr txBox="1"/>
            <p:nvPr/>
          </p:nvSpPr>
          <p:spPr>
            <a:xfrm>
              <a:off x="3095428" y="1133408"/>
              <a:ext cx="698311" cy="338554"/>
            </a:xfrm>
            <a:prstGeom prst="rect">
              <a:avLst/>
            </a:prstGeom>
            <a:noFill/>
          </p:spPr>
          <p:txBody>
            <a:bodyPr wrap="square" lIns="91327" tIns="45664" rIns="91327" bIns="45664" rtlCol="0" anchor="t">
              <a:spAutoFit/>
            </a:bodyPr>
            <a:lstStyle/>
            <a:p>
              <a:r>
                <a:rPr lang="en-US" sz="1598" b="1"/>
                <a:t>2025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0EB28B-CCE0-D661-41E8-630B5FA8DACF}"/>
                </a:ext>
              </a:extLst>
            </p:cNvPr>
            <p:cNvSpPr txBox="1"/>
            <p:nvPr/>
          </p:nvSpPr>
          <p:spPr>
            <a:xfrm>
              <a:off x="3855148" y="1140257"/>
              <a:ext cx="700567" cy="338554"/>
            </a:xfrm>
            <a:prstGeom prst="rect">
              <a:avLst/>
            </a:prstGeom>
            <a:noFill/>
          </p:spPr>
          <p:txBody>
            <a:bodyPr wrap="square" lIns="91327" tIns="45664" rIns="91327" bIns="45664" rtlCol="0" anchor="t">
              <a:spAutoFit/>
            </a:bodyPr>
            <a:lstStyle/>
            <a:p>
              <a:r>
                <a:rPr lang="en-US" sz="1598" b="1"/>
                <a:t>2026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047211D-3989-4942-9C90-2DB37FA68643}"/>
                </a:ext>
              </a:extLst>
            </p:cNvPr>
            <p:cNvSpPr txBox="1"/>
            <p:nvPr/>
          </p:nvSpPr>
          <p:spPr>
            <a:xfrm>
              <a:off x="4634016" y="1133408"/>
              <a:ext cx="689226" cy="338554"/>
            </a:xfrm>
            <a:prstGeom prst="rect">
              <a:avLst/>
            </a:prstGeom>
            <a:noFill/>
          </p:spPr>
          <p:txBody>
            <a:bodyPr wrap="square" lIns="91327" tIns="45664" rIns="91327" bIns="45664" rtlCol="0" anchor="t">
              <a:spAutoFit/>
            </a:bodyPr>
            <a:lstStyle/>
            <a:p>
              <a:r>
                <a:rPr lang="en-US" sz="1598" b="1"/>
                <a:t>2027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35AE7EC-37D4-08C1-8638-1B1236B0FDAD}"/>
                </a:ext>
              </a:extLst>
            </p:cNvPr>
            <p:cNvSpPr txBox="1"/>
            <p:nvPr/>
          </p:nvSpPr>
          <p:spPr>
            <a:xfrm>
              <a:off x="5412879" y="1140257"/>
              <a:ext cx="736545" cy="338554"/>
            </a:xfrm>
            <a:prstGeom prst="rect">
              <a:avLst/>
            </a:prstGeom>
            <a:noFill/>
          </p:spPr>
          <p:txBody>
            <a:bodyPr wrap="square" lIns="91327" tIns="45664" rIns="91327" bIns="45664" rtlCol="0" anchor="t">
              <a:spAutoFit/>
            </a:bodyPr>
            <a:lstStyle/>
            <a:p>
              <a:r>
                <a:rPr lang="en-US" sz="1598" b="1"/>
                <a:t>2028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0AF05D8-09C4-A8E2-9803-1FDC095435C2}"/>
                </a:ext>
              </a:extLst>
            </p:cNvPr>
            <p:cNvSpPr txBox="1"/>
            <p:nvPr/>
          </p:nvSpPr>
          <p:spPr>
            <a:xfrm>
              <a:off x="6125079" y="1133408"/>
              <a:ext cx="736546" cy="338554"/>
            </a:xfrm>
            <a:prstGeom prst="rect">
              <a:avLst/>
            </a:prstGeom>
            <a:noFill/>
          </p:spPr>
          <p:txBody>
            <a:bodyPr wrap="square" lIns="91327" tIns="45664" rIns="91327" bIns="45664" rtlCol="0" anchor="t">
              <a:spAutoFit/>
            </a:bodyPr>
            <a:lstStyle/>
            <a:p>
              <a:r>
                <a:rPr lang="en-US" sz="1598" b="1"/>
                <a:t>2029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9B01371-D6E1-236A-7C55-73E723181D22}"/>
                </a:ext>
              </a:extLst>
            </p:cNvPr>
            <p:cNvSpPr txBox="1"/>
            <p:nvPr/>
          </p:nvSpPr>
          <p:spPr>
            <a:xfrm>
              <a:off x="6903943" y="1138198"/>
              <a:ext cx="736546" cy="338554"/>
            </a:xfrm>
            <a:prstGeom prst="rect">
              <a:avLst/>
            </a:prstGeom>
            <a:noFill/>
          </p:spPr>
          <p:txBody>
            <a:bodyPr wrap="square" lIns="91327" tIns="45664" rIns="91327" bIns="45664" rtlCol="0" anchor="t">
              <a:spAutoFit/>
            </a:bodyPr>
            <a:lstStyle/>
            <a:p>
              <a:r>
                <a:rPr lang="en-US" sz="1598" b="1"/>
                <a:t>2030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CD4B899-0DB9-A4EC-41FF-77CAC2CFE2F0}"/>
              </a:ext>
            </a:extLst>
          </p:cNvPr>
          <p:cNvSpPr txBox="1"/>
          <p:nvPr/>
        </p:nvSpPr>
        <p:spPr>
          <a:xfrm>
            <a:off x="350024" y="1822082"/>
            <a:ext cx="1135586" cy="69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9" kern="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 Began January 2023</a:t>
            </a:r>
          </a:p>
          <a:p>
            <a:endParaRPr lang="en-US" sz="1798"/>
          </a:p>
        </p:txBody>
      </p:sp>
      <p:sp>
        <p:nvSpPr>
          <p:cNvPr id="74" name="object 30">
            <a:extLst>
              <a:ext uri="{FF2B5EF4-FFF2-40B4-BE49-F238E27FC236}">
                <a16:creationId xmlns:a16="http://schemas.microsoft.com/office/drawing/2014/main" id="{4073A301-5256-B8E7-1D08-488D421F11FF}"/>
              </a:ext>
            </a:extLst>
          </p:cNvPr>
          <p:cNvSpPr/>
          <p:nvPr/>
        </p:nvSpPr>
        <p:spPr>
          <a:xfrm rot="10800000">
            <a:off x="2801548" y="1927459"/>
            <a:ext cx="193016" cy="195002"/>
          </a:xfrm>
          <a:prstGeom prst="diamond">
            <a:avLst/>
          </a:prstGeom>
          <a:solidFill>
            <a:srgbClr val="F48024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1D463F3-F8B8-19E4-53D3-C0ABAC7E845D}"/>
              </a:ext>
            </a:extLst>
          </p:cNvPr>
          <p:cNvSpPr txBox="1"/>
          <p:nvPr/>
        </p:nvSpPr>
        <p:spPr>
          <a:xfrm>
            <a:off x="2191990" y="1802579"/>
            <a:ext cx="914085" cy="737753"/>
          </a:xfrm>
          <a:prstGeom prst="rect">
            <a:avLst/>
          </a:prstGeom>
          <a:noFill/>
        </p:spPr>
        <p:txBody>
          <a:bodyPr wrap="square" lIns="91327" tIns="45664" rIns="91327" bIns="45664" rtlCol="0" anchor="t">
            <a:spAutoFit/>
          </a:bodyPr>
          <a:lstStyle/>
          <a:p>
            <a:r>
              <a:rPr lang="en-US" sz="799" ker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Expected </a:t>
            </a:r>
            <a:r>
              <a:rPr lang="en-US" sz="799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publication </a:t>
            </a:r>
            <a:endParaRPr lang="en-US" sz="799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799" ker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Winter </a:t>
            </a:r>
            <a:r>
              <a:rPr lang="en-US" sz="799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’24</a:t>
            </a:r>
            <a:r>
              <a:rPr lang="en-US" sz="799">
                <a:solidFill>
                  <a:schemeClr val="bg1"/>
                </a:solidFill>
                <a:latin typeface="Arial"/>
                <a:cs typeface="Arial"/>
              </a:rPr>
              <a:t>  </a:t>
            </a:r>
            <a:endParaRPr lang="en-US" sz="7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98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6B05DD-FDFC-5911-6F19-D68E7630CE16}"/>
              </a:ext>
            </a:extLst>
          </p:cNvPr>
          <p:cNvSpPr txBox="1"/>
          <p:nvPr/>
        </p:nvSpPr>
        <p:spPr>
          <a:xfrm>
            <a:off x="1154089" y="3728195"/>
            <a:ext cx="1135586" cy="691643"/>
          </a:xfrm>
          <a:prstGeom prst="rect">
            <a:avLst/>
          </a:prstGeom>
          <a:noFill/>
        </p:spPr>
        <p:txBody>
          <a:bodyPr wrap="square" lIns="91327" tIns="45664" rIns="91327" bIns="45664" rtlCol="0" anchor="t">
            <a:spAutoFit/>
          </a:bodyPr>
          <a:lstStyle/>
          <a:p>
            <a:r>
              <a:rPr lang="en-US" sz="1049" kern="0">
                <a:solidFill>
                  <a:srgbClr val="3F3F3F"/>
                </a:solidFill>
                <a:latin typeface="Arial"/>
                <a:ea typeface="Calibri" panose="020F0502020204030204" pitchFamily="34" charset="0"/>
                <a:cs typeface="Arial"/>
              </a:rPr>
              <a:t>Planning Began </a:t>
            </a:r>
            <a:r>
              <a:rPr lang="en-US" sz="1049">
                <a:solidFill>
                  <a:srgbClr val="3F3F3F"/>
                </a:solidFill>
                <a:latin typeface="Arial"/>
                <a:ea typeface="Calibri" panose="020F0502020204030204" pitchFamily="34" charset="0"/>
                <a:cs typeface="Arial"/>
              </a:rPr>
              <a:t>Fall 2023</a:t>
            </a:r>
            <a:endParaRPr lang="en-US" sz="1049" kern="0">
              <a:solidFill>
                <a:srgbClr val="3F3F3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798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15F1FD3-4F50-0BA8-2B84-177B5F2DD00D}"/>
              </a:ext>
            </a:extLst>
          </p:cNvPr>
          <p:cNvSpPr/>
          <p:nvPr/>
        </p:nvSpPr>
        <p:spPr>
          <a:xfrm rot="10800000">
            <a:off x="2619146" y="2725144"/>
            <a:ext cx="6436049" cy="47659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0">
                <a:srgbClr val="00365F"/>
              </a:gs>
              <a:gs pos="80000">
                <a:srgbClr val="00365F"/>
              </a:gs>
              <a:gs pos="93000">
                <a:schemeClr val="bg1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4" rIns="91327" bIns="45664" rtlCol="0" anchor="ctr"/>
          <a:lstStyle/>
          <a:p>
            <a:pPr algn="ctr"/>
            <a:r>
              <a:rPr lang="en-US" sz="1398" b="1" err="1">
                <a:solidFill>
                  <a:srgbClr val="00365F"/>
                </a:solidFill>
                <a:latin typeface="Arial"/>
                <a:cs typeface="Arial"/>
              </a:rPr>
              <a:t>ster</a:t>
            </a:r>
            <a:r>
              <a:rPr lang="en-US" sz="1398" b="1">
                <a:solidFill>
                  <a:srgbClr val="00365F"/>
                </a:solidFill>
                <a:latin typeface="Arial"/>
                <a:cs typeface="Arial"/>
              </a:rPr>
              <a:t> Plan</a:t>
            </a:r>
            <a:endParaRPr lang="en-US" sz="1398" b="1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44E6D36F-0E14-D6AB-C370-C673ACF8FD62}"/>
              </a:ext>
            </a:extLst>
          </p:cNvPr>
          <p:cNvSpPr/>
          <p:nvPr/>
        </p:nvSpPr>
        <p:spPr>
          <a:xfrm>
            <a:off x="2487875" y="2832391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0" y="228600"/>
                </a:lnTo>
                <a:lnTo>
                  <a:pt x="2286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F48024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A7668D-F2DF-A1A0-71D0-D8D3EA5041B6}"/>
              </a:ext>
            </a:extLst>
          </p:cNvPr>
          <p:cNvSpPr txBox="1"/>
          <p:nvPr/>
        </p:nvSpPr>
        <p:spPr>
          <a:xfrm>
            <a:off x="4350981" y="2775671"/>
            <a:ext cx="2557937" cy="36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8" b="1">
                <a:solidFill>
                  <a:schemeClr val="bg1"/>
                </a:solidFill>
                <a:latin typeface="Arial"/>
                <a:cs typeface="Arial"/>
              </a:rPr>
              <a:t>Campus Master Plan </a:t>
            </a:r>
            <a:endParaRPr lang="en-US" sz="1798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C1C85-241C-58C0-8DB5-A451D15DEC3C}"/>
              </a:ext>
            </a:extLst>
          </p:cNvPr>
          <p:cNvSpPr txBox="1"/>
          <p:nvPr/>
        </p:nvSpPr>
        <p:spPr>
          <a:xfrm>
            <a:off x="1286384" y="2798949"/>
            <a:ext cx="1135586" cy="691643"/>
          </a:xfrm>
          <a:prstGeom prst="rect">
            <a:avLst/>
          </a:prstGeom>
          <a:noFill/>
        </p:spPr>
        <p:txBody>
          <a:bodyPr wrap="square" lIns="91327" tIns="45664" rIns="91327" bIns="45664" rtlCol="0" anchor="t">
            <a:spAutoFit/>
          </a:bodyPr>
          <a:lstStyle/>
          <a:p>
            <a:r>
              <a:rPr lang="en-US" sz="1049" kern="0">
                <a:solidFill>
                  <a:srgbClr val="3F3F3F"/>
                </a:solidFill>
                <a:latin typeface="Arial"/>
                <a:ea typeface="Calibri" panose="020F0502020204030204" pitchFamily="34" charset="0"/>
                <a:cs typeface="Arial"/>
              </a:rPr>
              <a:t>Planning Began </a:t>
            </a:r>
            <a:r>
              <a:rPr lang="en-US" sz="1049">
                <a:solidFill>
                  <a:srgbClr val="3F3F3F"/>
                </a:solidFill>
                <a:latin typeface="Arial"/>
                <a:ea typeface="Calibri" panose="020F0502020204030204" pitchFamily="34" charset="0"/>
                <a:cs typeface="Arial"/>
              </a:rPr>
              <a:t>Fall 2023</a:t>
            </a:r>
            <a:endParaRPr lang="en-US" sz="1049" kern="0">
              <a:solidFill>
                <a:srgbClr val="3F3F3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798"/>
          </a:p>
        </p:txBody>
      </p:sp>
    </p:spTree>
    <p:extLst>
      <p:ext uri="{BB962C8B-B14F-4D97-AF65-F5344CB8AC3E}">
        <p14:creationId xmlns:p14="http://schemas.microsoft.com/office/powerpoint/2010/main" val="422429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C6D8D9D-E347-9DBB-E437-647271FF360A}"/>
              </a:ext>
            </a:extLst>
          </p:cNvPr>
          <p:cNvSpPr txBox="1"/>
          <p:nvPr/>
        </p:nvSpPr>
        <p:spPr>
          <a:xfrm>
            <a:off x="7129099" y="4764409"/>
            <a:ext cx="1197092" cy="27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5E1809B-5882-4925-90F3-CF18FDD69175}" type="slidenum">
              <a:rPr lang="en-US"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1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DBF92B-880F-6242-11F0-C40BCD0966CD}"/>
              </a:ext>
            </a:extLst>
          </p:cNvPr>
          <p:cNvSpPr txBox="1"/>
          <p:nvPr/>
        </p:nvSpPr>
        <p:spPr>
          <a:xfrm>
            <a:off x="266707" y="1026513"/>
            <a:ext cx="8613595" cy="5225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98" b="1">
                <a:latin typeface="Arial"/>
                <a:cs typeface="Arial"/>
              </a:rPr>
              <a:t>As we chart our path forward, UTA is focusing on the dreams of our community centered on the 5 strategic theme areas, culminating in our UTA 2030 Shared Dreams, Bright Future strategic plan. 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AD7C338-133A-774D-6BB3-669AAF11C332}"/>
              </a:ext>
            </a:extLst>
          </p:cNvPr>
          <p:cNvSpPr/>
          <p:nvPr/>
        </p:nvSpPr>
        <p:spPr>
          <a:xfrm>
            <a:off x="150886" y="1913481"/>
            <a:ext cx="8919310" cy="277850"/>
          </a:xfrm>
          <a:prstGeom prst="rightArrow">
            <a:avLst/>
          </a:prstGeom>
          <a:solidFill>
            <a:srgbClr val="0036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C4B0A8-F70E-6796-5AA1-9CE471A96F9B}"/>
              </a:ext>
            </a:extLst>
          </p:cNvPr>
          <p:cNvSpPr txBox="1"/>
          <p:nvPr/>
        </p:nvSpPr>
        <p:spPr>
          <a:xfrm>
            <a:off x="87330" y="1704682"/>
            <a:ext cx="1999951" cy="2459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99" b="1">
                <a:latin typeface="Arial"/>
                <a:cs typeface="Arial"/>
              </a:rPr>
              <a:t>April 2022 - September 2022</a:t>
            </a:r>
            <a:r>
              <a:rPr lang="en-US" sz="999" b="1">
                <a:latin typeface="Arial"/>
                <a:cs typeface="Calibri"/>
              </a:rPr>
              <a:t>​</a:t>
            </a:r>
            <a:endParaRPr lang="en-US" sz="999" b="1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709FE4-F87A-4D92-25A5-D964896AA19F}"/>
              </a:ext>
            </a:extLst>
          </p:cNvPr>
          <p:cNvSpPr txBox="1"/>
          <p:nvPr/>
        </p:nvSpPr>
        <p:spPr>
          <a:xfrm>
            <a:off x="2087951" y="1704680"/>
            <a:ext cx="992543" cy="3721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99" b="1">
                <a:latin typeface="Arial"/>
                <a:cs typeface="Arial"/>
              </a:rPr>
              <a:t>Fall 2022</a:t>
            </a:r>
            <a:endParaRPr lang="en-US" sz="999" b="1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799"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13A33-E2B3-544D-524E-B7F5F73395A9}"/>
              </a:ext>
            </a:extLst>
          </p:cNvPr>
          <p:cNvSpPr txBox="1"/>
          <p:nvPr/>
        </p:nvSpPr>
        <p:spPr>
          <a:xfrm>
            <a:off x="2951411" y="1704682"/>
            <a:ext cx="1104845" cy="2459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99" b="1">
                <a:latin typeface="Arial"/>
                <a:cs typeface="Arial"/>
              </a:rPr>
              <a:t>January 2023</a:t>
            </a:r>
            <a:r>
              <a:rPr lang="en-US" sz="999" b="1">
                <a:latin typeface="Arial"/>
                <a:cs typeface="Calibri"/>
              </a:rPr>
              <a:t>​</a:t>
            </a:r>
            <a:endParaRPr lang="en-US" sz="999" b="1"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2092D5-98F1-EEB2-7CAD-A301E8A34B44}"/>
              </a:ext>
            </a:extLst>
          </p:cNvPr>
          <p:cNvSpPr txBox="1"/>
          <p:nvPr/>
        </p:nvSpPr>
        <p:spPr>
          <a:xfrm>
            <a:off x="4211466" y="1704682"/>
            <a:ext cx="1071817" cy="2459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99" b="1">
                <a:latin typeface="Arial"/>
                <a:cs typeface="Arial"/>
              </a:rPr>
              <a:t>Summer 2023</a:t>
            </a:r>
            <a:r>
              <a:rPr lang="en-US" sz="999" b="1">
                <a:latin typeface="Arial"/>
                <a:cs typeface="Calibri"/>
              </a:rPr>
              <a:t>​</a:t>
            </a:r>
            <a:endParaRPr lang="en-US" sz="999" b="1"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0D6D05-672C-F642-EC89-C5CF1932A5AE}"/>
              </a:ext>
            </a:extLst>
          </p:cNvPr>
          <p:cNvSpPr txBox="1"/>
          <p:nvPr/>
        </p:nvSpPr>
        <p:spPr>
          <a:xfrm>
            <a:off x="5428535" y="1704682"/>
            <a:ext cx="995847" cy="2459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99" b="1">
                <a:latin typeface="Arial"/>
                <a:cs typeface="Arial"/>
              </a:rPr>
              <a:t>August 2023</a:t>
            </a:r>
            <a:endParaRPr lang="en-US" sz="999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E7B857-A8AC-9418-01B7-9CB110E9BAFC}"/>
              </a:ext>
            </a:extLst>
          </p:cNvPr>
          <p:cNvSpPr txBox="1"/>
          <p:nvPr/>
        </p:nvSpPr>
        <p:spPr>
          <a:xfrm>
            <a:off x="6566232" y="1704682"/>
            <a:ext cx="761337" cy="2459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99" b="1">
                <a:latin typeface="Arial"/>
                <a:cs typeface="Arial"/>
              </a:rPr>
              <a:t>Fall 2023</a:t>
            </a:r>
            <a:r>
              <a:rPr lang="en-US" sz="999" b="1">
                <a:latin typeface="Arial"/>
                <a:cs typeface="Calibri"/>
              </a:rPr>
              <a:t>​</a:t>
            </a:r>
            <a:endParaRPr lang="en-US" sz="999" b="1">
              <a:latin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00FB9C-6913-C68E-7A9B-A5B01F95DECB}"/>
              </a:ext>
            </a:extLst>
          </p:cNvPr>
          <p:cNvSpPr txBox="1"/>
          <p:nvPr/>
        </p:nvSpPr>
        <p:spPr>
          <a:xfrm>
            <a:off x="7496468" y="1713159"/>
            <a:ext cx="1857849" cy="230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899" b="1">
                <a:latin typeface="Arial"/>
                <a:cs typeface="Segoe UI"/>
              </a:rPr>
              <a:t>Winter 2023 -​ Spring 2024​</a:t>
            </a:r>
            <a:endParaRPr lang="en-US" sz="899" b="1">
              <a:latin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3FCAC00-2312-791E-CC76-390FD6758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18786" y="1980907"/>
            <a:ext cx="154598" cy="154583"/>
          </a:xfrm>
          <a:prstGeom prst="ellipse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8">
              <a:highlight>
                <a:srgbClr val="F58025"/>
              </a:highligh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082500-5A25-7DB5-6DFB-EE61D86F8A8D}"/>
              </a:ext>
            </a:extLst>
          </p:cNvPr>
          <p:cNvSpPr txBox="1"/>
          <p:nvPr/>
        </p:nvSpPr>
        <p:spPr>
          <a:xfrm>
            <a:off x="259331" y="2187395"/>
            <a:ext cx="1474854" cy="6147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99">
                <a:latin typeface="Arial"/>
                <a:cs typeface="Arial"/>
              </a:rPr>
              <a:t>Academic and Business unit listening and engagement </a:t>
            </a:r>
            <a:endParaRPr lang="en-US" sz="799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799">
                <a:latin typeface="Arial"/>
                <a:cs typeface="Arial"/>
              </a:rPr>
              <a:t>sessions</a:t>
            </a:r>
          </a:p>
          <a:p>
            <a:pPr algn="l"/>
            <a:endParaRPr lang="en-US" sz="999">
              <a:solidFill>
                <a:srgbClr val="000000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B79F0C-3C01-6789-8EE7-BFC7C766F647}"/>
              </a:ext>
            </a:extLst>
          </p:cNvPr>
          <p:cNvCxnSpPr>
            <a:cxnSpLocks/>
          </p:cNvCxnSpPr>
          <p:nvPr/>
        </p:nvCxnSpPr>
        <p:spPr>
          <a:xfrm>
            <a:off x="1842510" y="2116436"/>
            <a:ext cx="6606" cy="873215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DBADD0B-A1E0-999B-7476-02CB6B319912}"/>
              </a:ext>
            </a:extLst>
          </p:cNvPr>
          <p:cNvSpPr txBox="1"/>
          <p:nvPr/>
        </p:nvSpPr>
        <p:spPr>
          <a:xfrm>
            <a:off x="1865961" y="2191275"/>
            <a:ext cx="1091633" cy="3381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799">
                <a:latin typeface="Arial"/>
                <a:cs typeface="Segoe UI"/>
              </a:rPr>
              <a:t>5 strategic theme</a:t>
            </a:r>
            <a:endParaRPr lang="en-US" sz="799"/>
          </a:p>
          <a:p>
            <a:r>
              <a:rPr lang="en-US" sz="799">
                <a:latin typeface="Arial"/>
                <a:cs typeface="Segoe UI"/>
              </a:rPr>
              <a:t> areas identified</a:t>
            </a:r>
            <a:endParaRPr lang="en-US" sz="799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A71EE90-0904-7814-A936-E4EC08406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351304" y="1981926"/>
            <a:ext cx="154598" cy="154583"/>
          </a:xfrm>
          <a:prstGeom prst="ellipse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8">
              <a:highlight>
                <a:srgbClr val="F58025"/>
              </a:highlight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5F2E05F-63BC-67A2-E920-6436CAB21B07}"/>
              </a:ext>
            </a:extLst>
          </p:cNvPr>
          <p:cNvCxnSpPr>
            <a:cxnSpLocks/>
          </p:cNvCxnSpPr>
          <p:nvPr/>
        </p:nvCxnSpPr>
        <p:spPr>
          <a:xfrm>
            <a:off x="2930735" y="2115594"/>
            <a:ext cx="6606" cy="873215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4D3DEC4-982E-046B-791F-DD1E5BB7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400979" y="1976879"/>
            <a:ext cx="154598" cy="154583"/>
          </a:xfrm>
          <a:prstGeom prst="ellipse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8">
              <a:highlight>
                <a:srgbClr val="F58025"/>
              </a:highligh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35F7F6-205C-3E12-4C26-DFDB40359CF5}"/>
              </a:ext>
            </a:extLst>
          </p:cNvPr>
          <p:cNvSpPr txBox="1"/>
          <p:nvPr/>
        </p:nvSpPr>
        <p:spPr>
          <a:xfrm>
            <a:off x="4420228" y="2223792"/>
            <a:ext cx="1392344" cy="3685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798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C3E008-B58E-C1D2-A3BF-575390C2D740}"/>
              </a:ext>
            </a:extLst>
          </p:cNvPr>
          <p:cNvSpPr txBox="1"/>
          <p:nvPr/>
        </p:nvSpPr>
        <p:spPr>
          <a:xfrm>
            <a:off x="2998433" y="2190798"/>
            <a:ext cx="1551259" cy="584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99">
                <a:latin typeface="Arial"/>
                <a:cs typeface="Arial"/>
              </a:rPr>
              <a:t>Leadership planning </a:t>
            </a:r>
          </a:p>
          <a:p>
            <a:pPr algn="l"/>
            <a:r>
              <a:rPr lang="en-US" sz="799">
                <a:latin typeface="Arial"/>
                <a:cs typeface="Arial"/>
              </a:rPr>
              <a:t>retreat and institutional planning committee </a:t>
            </a:r>
          </a:p>
          <a:p>
            <a:pPr algn="l"/>
            <a:r>
              <a:rPr lang="en-US" sz="799">
                <a:latin typeface="Arial"/>
                <a:cs typeface="Arial"/>
              </a:rPr>
              <a:t>formed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CEF2CB-A0CF-147D-81B9-1655A6589FBD}"/>
              </a:ext>
            </a:extLst>
          </p:cNvPr>
          <p:cNvSpPr txBox="1"/>
          <p:nvPr/>
        </p:nvSpPr>
        <p:spPr>
          <a:xfrm rot="-10800000" flipV="1">
            <a:off x="5441729" y="2188685"/>
            <a:ext cx="1155167" cy="3381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99">
                <a:latin typeface="Arial"/>
                <a:cs typeface="Arial"/>
              </a:rPr>
              <a:t>Retreat and status </a:t>
            </a:r>
            <a:endParaRPr lang="en-US" sz="799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799">
                <a:latin typeface="Arial"/>
                <a:cs typeface="Arial"/>
              </a:rPr>
              <a:t>update to leadership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E133423-C8DD-725B-471C-60E68008D2B8}"/>
              </a:ext>
            </a:extLst>
          </p:cNvPr>
          <p:cNvCxnSpPr>
            <a:cxnSpLocks/>
          </p:cNvCxnSpPr>
          <p:nvPr/>
        </p:nvCxnSpPr>
        <p:spPr>
          <a:xfrm>
            <a:off x="4233383" y="2135373"/>
            <a:ext cx="6606" cy="873215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A97D9E25-FB34-04C7-5A09-D979F0A08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29057" y="1974053"/>
            <a:ext cx="154598" cy="154583"/>
          </a:xfrm>
          <a:prstGeom prst="ellipse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8">
              <a:highlight>
                <a:srgbClr val="F58025"/>
              </a:highlight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9DB1861-884A-84DD-D2AA-5B78E468242D}"/>
              </a:ext>
            </a:extLst>
          </p:cNvPr>
          <p:cNvCxnSpPr>
            <a:cxnSpLocks/>
          </p:cNvCxnSpPr>
          <p:nvPr/>
        </p:nvCxnSpPr>
        <p:spPr>
          <a:xfrm>
            <a:off x="5425822" y="2126896"/>
            <a:ext cx="6606" cy="873215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74B4373-5DCE-BEA5-568E-F39FB1DB4FED}"/>
              </a:ext>
            </a:extLst>
          </p:cNvPr>
          <p:cNvSpPr txBox="1"/>
          <p:nvPr/>
        </p:nvSpPr>
        <p:spPr>
          <a:xfrm rot="-10800000" flipV="1">
            <a:off x="6535272" y="2186250"/>
            <a:ext cx="1443749" cy="8453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99">
                <a:latin typeface="Arial"/>
                <a:cs typeface="Arial"/>
              </a:rPr>
              <a:t>Theme Work Groups </a:t>
            </a:r>
            <a:endParaRPr lang="en-US" sz="799"/>
          </a:p>
          <a:p>
            <a:pPr algn="l"/>
            <a:r>
              <a:rPr lang="en-US" sz="799">
                <a:latin typeface="Arial"/>
                <a:cs typeface="Arial"/>
              </a:rPr>
              <a:t>gathering to develop </a:t>
            </a:r>
          </a:p>
          <a:p>
            <a:pPr algn="l"/>
            <a:r>
              <a:rPr lang="en-US" sz="799">
                <a:latin typeface="Arial"/>
                <a:cs typeface="Arial"/>
              </a:rPr>
              <a:t>strategies, goals, and </a:t>
            </a:r>
            <a:endParaRPr lang="en-US" sz="799"/>
          </a:p>
          <a:p>
            <a:pPr algn="l"/>
            <a:r>
              <a:rPr lang="en-US" sz="799">
                <a:latin typeface="Arial"/>
                <a:cs typeface="Arial"/>
              </a:rPr>
              <a:t>targets for strategic</a:t>
            </a:r>
          </a:p>
          <a:p>
            <a:pPr algn="l"/>
            <a:r>
              <a:rPr lang="en-US" sz="799">
                <a:latin typeface="Arial"/>
                <a:cs typeface="Arial"/>
              </a:rPr>
              <a:t>plan </a:t>
            </a:r>
            <a:endParaRPr lang="en-US" sz="799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899">
              <a:latin typeface="Arial"/>
              <a:cs typeface="Arial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333C89B-CFB9-ADE0-CAC6-125805D04F82}"/>
              </a:ext>
            </a:extLst>
          </p:cNvPr>
          <p:cNvCxnSpPr>
            <a:cxnSpLocks/>
          </p:cNvCxnSpPr>
          <p:nvPr/>
        </p:nvCxnSpPr>
        <p:spPr>
          <a:xfrm>
            <a:off x="6530683" y="2126896"/>
            <a:ext cx="6606" cy="873215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15B2925-3B70-A02C-91FB-3F44672E8736}"/>
              </a:ext>
            </a:extLst>
          </p:cNvPr>
          <p:cNvSpPr txBox="1"/>
          <p:nvPr/>
        </p:nvSpPr>
        <p:spPr>
          <a:xfrm rot="-10800000" flipV="1">
            <a:off x="4254897" y="2192162"/>
            <a:ext cx="1163654" cy="7070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99">
                <a:latin typeface="Arial"/>
                <a:cs typeface="Arial"/>
              </a:rPr>
              <a:t>Committee work </a:t>
            </a:r>
          </a:p>
          <a:p>
            <a:pPr algn="l"/>
            <a:r>
              <a:rPr lang="en-US" sz="799">
                <a:latin typeface="Arial"/>
                <a:cs typeface="Arial"/>
              </a:rPr>
              <a:t>begins, continuing </a:t>
            </a:r>
          </a:p>
          <a:p>
            <a:pPr algn="l"/>
            <a:r>
              <a:rPr lang="en-US" sz="799">
                <a:latin typeface="Arial"/>
                <a:cs typeface="Arial"/>
              </a:rPr>
              <a:t>stakeholder </a:t>
            </a:r>
            <a:endParaRPr lang="en-US" sz="1798"/>
          </a:p>
          <a:p>
            <a:pPr algn="l"/>
            <a:r>
              <a:rPr lang="en-US" sz="799">
                <a:latin typeface="Arial"/>
                <a:cs typeface="Arial"/>
              </a:rPr>
              <a:t>engagement</a:t>
            </a:r>
            <a:endParaRPr lang="en-US" sz="799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799">
              <a:latin typeface="Arial"/>
              <a:cs typeface="Arial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2E10EC-F339-0745-81DB-9F4FF0E86436}"/>
              </a:ext>
            </a:extLst>
          </p:cNvPr>
          <p:cNvCxnSpPr>
            <a:cxnSpLocks/>
          </p:cNvCxnSpPr>
          <p:nvPr/>
        </p:nvCxnSpPr>
        <p:spPr>
          <a:xfrm>
            <a:off x="7675741" y="2138437"/>
            <a:ext cx="6606" cy="873215"/>
          </a:xfrm>
          <a:prstGeom prst="line">
            <a:avLst/>
          </a:prstGeom>
          <a:ln w="9525" cap="flat" cmpd="sng" algn="ctr">
            <a:solidFill>
              <a:srgbClr val="BDD6E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5FE18D-18FB-E05E-C012-CECEC5487303}"/>
              </a:ext>
            </a:extLst>
          </p:cNvPr>
          <p:cNvSpPr txBox="1"/>
          <p:nvPr/>
        </p:nvSpPr>
        <p:spPr>
          <a:xfrm rot="10800000" flipV="1">
            <a:off x="7707587" y="2201996"/>
            <a:ext cx="1394587" cy="461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99">
                <a:latin typeface="Arial"/>
                <a:cs typeface="Arial"/>
              </a:rPr>
              <a:t>Strategic Plan </a:t>
            </a:r>
            <a:endParaRPr lang="en-US" sz="799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799">
                <a:latin typeface="Arial"/>
                <a:cs typeface="Arial"/>
              </a:rPr>
              <a:t>Finalized and Launched</a:t>
            </a:r>
            <a:endParaRPr lang="en-US" sz="799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799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CAF29-D42C-2A6D-CD33-FAC5B68C0C68}"/>
              </a:ext>
            </a:extLst>
          </p:cNvPr>
          <p:cNvSpPr txBox="1"/>
          <p:nvPr/>
        </p:nvSpPr>
        <p:spPr>
          <a:xfrm rot="10800000" flipV="1">
            <a:off x="485017" y="3920839"/>
            <a:ext cx="1155167" cy="676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99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Success</a:t>
            </a:r>
          </a:p>
          <a:p>
            <a:pPr algn="ctr"/>
            <a:endParaRPr lang="en-US" sz="1398" b="1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CDE4AE-00B5-E2E8-2121-9D7646A215E1}"/>
              </a:ext>
            </a:extLst>
          </p:cNvPr>
          <p:cNvSpPr txBox="1"/>
          <p:nvPr/>
        </p:nvSpPr>
        <p:spPr>
          <a:xfrm rot="10800000" flipV="1">
            <a:off x="2021534" y="3928589"/>
            <a:ext cx="1679757" cy="676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99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Innovation</a:t>
            </a:r>
          </a:p>
          <a:p>
            <a:pPr algn="ctr"/>
            <a:endParaRPr lang="en-US" sz="1398" b="1"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8F36D1-278C-04C7-C860-65831A240D3E}"/>
              </a:ext>
            </a:extLst>
          </p:cNvPr>
          <p:cNvSpPr txBox="1"/>
          <p:nvPr/>
        </p:nvSpPr>
        <p:spPr>
          <a:xfrm rot="10800000" flipV="1">
            <a:off x="4133234" y="3918511"/>
            <a:ext cx="1155167" cy="676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99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&amp; Culture</a:t>
            </a:r>
          </a:p>
          <a:p>
            <a:pPr algn="ctr"/>
            <a:endParaRPr lang="en-US" sz="1398" b="1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7D1ACF-B2FC-ADED-F761-D6BC5B7DBC1D}"/>
              </a:ext>
            </a:extLst>
          </p:cNvPr>
          <p:cNvSpPr txBox="1"/>
          <p:nvPr/>
        </p:nvSpPr>
        <p:spPr>
          <a:xfrm rot="10800000" flipV="1">
            <a:off x="5672791" y="3904357"/>
            <a:ext cx="1443748" cy="676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99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&amp; Infrastructure</a:t>
            </a:r>
          </a:p>
          <a:p>
            <a:pPr algn="ctr"/>
            <a:endParaRPr lang="en-US" sz="1398" b="1">
              <a:latin typeface="Arial"/>
              <a:cs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A07CAB4-47BF-CACF-B9AA-9B481D1A0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888160" y="1977076"/>
            <a:ext cx="154598" cy="154583"/>
          </a:xfrm>
          <a:prstGeom prst="ellipse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8">
              <a:highlight>
                <a:srgbClr val="F58025"/>
              </a:highlight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04A670-8BBC-5CAC-3308-9997255E3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907349" y="1971922"/>
            <a:ext cx="154598" cy="154583"/>
          </a:xfrm>
          <a:prstGeom prst="ellipse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8">
              <a:highlight>
                <a:srgbClr val="F58025"/>
              </a:highlight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150CF1-8BA5-F2DA-DC30-E4292C8C0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199812" y="1966765"/>
            <a:ext cx="154598" cy="154583"/>
          </a:xfrm>
          <a:prstGeom prst="ellipse">
            <a:avLst/>
          </a:prstGeom>
          <a:solidFill>
            <a:srgbClr val="F5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8">
              <a:highlight>
                <a:srgbClr val="F58025"/>
              </a:highligh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6DB2C0-1792-71FE-9387-23ADFD7B59F6}"/>
              </a:ext>
            </a:extLst>
          </p:cNvPr>
          <p:cNvSpPr/>
          <p:nvPr/>
        </p:nvSpPr>
        <p:spPr>
          <a:xfrm>
            <a:off x="671836" y="3118479"/>
            <a:ext cx="761230" cy="761230"/>
          </a:xfrm>
          <a:prstGeom prst="ellipse">
            <a:avLst/>
          </a:prstGeom>
          <a:solidFill>
            <a:srgbClr val="F58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01AAD85-AC87-6974-F89A-A57CEE605844}"/>
              </a:ext>
            </a:extLst>
          </p:cNvPr>
          <p:cNvSpPr/>
          <p:nvPr/>
        </p:nvSpPr>
        <p:spPr>
          <a:xfrm>
            <a:off x="2423539" y="3130250"/>
            <a:ext cx="761230" cy="761230"/>
          </a:xfrm>
          <a:prstGeom prst="ellipse">
            <a:avLst/>
          </a:prstGeom>
          <a:solidFill>
            <a:srgbClr val="F58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47299E8-E1DA-4445-F70F-4CD44C842971}"/>
              </a:ext>
            </a:extLst>
          </p:cNvPr>
          <p:cNvSpPr/>
          <p:nvPr/>
        </p:nvSpPr>
        <p:spPr>
          <a:xfrm>
            <a:off x="4272255" y="3120861"/>
            <a:ext cx="761230" cy="761230"/>
          </a:xfrm>
          <a:prstGeom prst="ellipse">
            <a:avLst/>
          </a:prstGeom>
          <a:solidFill>
            <a:srgbClr val="F58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80919A0-DABF-A7C8-280B-67E504AEAA3F}"/>
              </a:ext>
            </a:extLst>
          </p:cNvPr>
          <p:cNvSpPr/>
          <p:nvPr/>
        </p:nvSpPr>
        <p:spPr>
          <a:xfrm>
            <a:off x="5950320" y="3115198"/>
            <a:ext cx="761230" cy="761230"/>
          </a:xfrm>
          <a:prstGeom prst="ellipse">
            <a:avLst/>
          </a:prstGeom>
          <a:solidFill>
            <a:srgbClr val="F58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EBB40A2-ECE7-FDAA-7301-B86DAADB5550}"/>
              </a:ext>
            </a:extLst>
          </p:cNvPr>
          <p:cNvSpPr/>
          <p:nvPr/>
        </p:nvSpPr>
        <p:spPr>
          <a:xfrm>
            <a:off x="7745399" y="3122477"/>
            <a:ext cx="749751" cy="749751"/>
          </a:xfrm>
          <a:prstGeom prst="ellipse">
            <a:avLst/>
          </a:prstGeom>
          <a:solidFill>
            <a:srgbClr val="F58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6"/>
          </a:p>
        </p:txBody>
      </p:sp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C5F2E660-3049-BE27-D281-2A100984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328" y="3322208"/>
            <a:ext cx="432246" cy="432246"/>
          </a:xfrm>
          <a:prstGeom prst="rect">
            <a:avLst/>
          </a:prstGeom>
        </p:spPr>
      </p:pic>
      <p:pic>
        <p:nvPicPr>
          <p:cNvPr id="57" name="Picture 56" descr="Shape&#10;&#10;Description automatically generated with low confidence">
            <a:extLst>
              <a:ext uri="{FF2B5EF4-FFF2-40B4-BE49-F238E27FC236}">
                <a16:creationId xmlns:a16="http://schemas.microsoft.com/office/drawing/2014/main" id="{3CEBED33-52E4-8119-F0E4-8F3F84B21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4730" y="3273335"/>
            <a:ext cx="456281" cy="456281"/>
          </a:xfrm>
          <a:prstGeom prst="rect">
            <a:avLst/>
          </a:prstGeom>
        </p:spPr>
      </p:pic>
      <p:pic>
        <p:nvPicPr>
          <p:cNvPr id="58" name="Picture 57" descr="Shape&#10;&#10;Description automatically generated with low confidence">
            <a:extLst>
              <a:ext uri="{FF2B5EF4-FFF2-40B4-BE49-F238E27FC236}">
                <a16:creationId xmlns:a16="http://schemas.microsoft.com/office/drawing/2014/main" id="{AB2E0C09-DB09-B742-5970-FC024124DA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4281" y="3269983"/>
            <a:ext cx="499735" cy="499735"/>
          </a:xfrm>
          <a:prstGeom prst="rect">
            <a:avLst/>
          </a:prstGeom>
        </p:spPr>
      </p:pic>
      <p:pic>
        <p:nvPicPr>
          <p:cNvPr id="59" name="Picture 58" descr="Shape&#10;&#10;Description automatically generated with low confidence">
            <a:extLst>
              <a:ext uri="{FF2B5EF4-FFF2-40B4-BE49-F238E27FC236}">
                <a16:creationId xmlns:a16="http://schemas.microsoft.com/office/drawing/2014/main" id="{C29E39E4-D4FF-D843-F121-DB2E97AB7A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8466" y="3250189"/>
            <a:ext cx="472924" cy="472924"/>
          </a:xfrm>
          <a:prstGeom prst="rect">
            <a:avLst/>
          </a:prstGeom>
        </p:spPr>
      </p:pic>
      <p:pic>
        <p:nvPicPr>
          <p:cNvPr id="60" name="Picture 59" descr="Shape&#10;&#10;Description automatically generated with low confidence">
            <a:extLst>
              <a:ext uri="{FF2B5EF4-FFF2-40B4-BE49-F238E27FC236}">
                <a16:creationId xmlns:a16="http://schemas.microsoft.com/office/drawing/2014/main" id="{19282E08-C9DD-7864-89BB-DCA4022B09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1094" y="3236250"/>
            <a:ext cx="503344" cy="5033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8FEA6C8-4C5F-82A2-A3B4-D00F0950C388}"/>
              </a:ext>
            </a:extLst>
          </p:cNvPr>
          <p:cNvSpPr txBox="1"/>
          <p:nvPr/>
        </p:nvSpPr>
        <p:spPr>
          <a:xfrm rot="10800000" flipV="1">
            <a:off x="7411728" y="3922488"/>
            <a:ext cx="1430112" cy="8607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327" tIns="45664" rIns="91327" bIns="4566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99" b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 &amp; Community Engagement</a:t>
            </a:r>
          </a:p>
          <a:p>
            <a:pPr algn="ctr"/>
            <a:endParaRPr lang="en-US" sz="1398" b="1">
              <a:latin typeface="Arial"/>
              <a:cs typeface="Arial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A6E92868-F261-AE06-07EB-7FA39D618F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431" y="226299"/>
            <a:ext cx="7861651" cy="473904"/>
          </a:xfrm>
          <a:prstGeom prst="rect">
            <a:avLst/>
          </a:prstGeom>
        </p:spPr>
        <p:txBody>
          <a:bodyPr vert="horz" wrap="square" lIns="0" tIns="12684" rIns="0" bIns="0" rtlCol="0" anchor="t">
            <a:spAutoFit/>
          </a:bodyPr>
          <a:lstStyle/>
          <a:p>
            <a:pPr marL="12685" algn="l">
              <a:spcBef>
                <a:spcPts val="100"/>
              </a:spcBef>
            </a:pP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Strategic Plan Timeline</a:t>
            </a: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54FA7249-0A1B-31CA-057D-04484B3EA95C}"/>
              </a:ext>
            </a:extLst>
          </p:cNvPr>
          <p:cNvSpPr/>
          <p:nvPr/>
        </p:nvSpPr>
        <p:spPr>
          <a:xfrm>
            <a:off x="5638" y="833452"/>
            <a:ext cx="5400904" cy="292283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36576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F48024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</p:spTree>
    <p:extLst>
      <p:ext uri="{BB962C8B-B14F-4D97-AF65-F5344CB8AC3E}">
        <p14:creationId xmlns:p14="http://schemas.microsoft.com/office/powerpoint/2010/main" val="19708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5C903DB1-D88C-8F20-DA95-E650EBD3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75" y="1933575"/>
            <a:ext cx="4568660" cy="13144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F62730-B4B1-515E-8DE5-44BE08A395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572000" y="1387238"/>
            <a:ext cx="0" cy="2369025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8DB09CD2-C48D-8B87-BA01-45FC0FEA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&amp; Culture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2104ED-DE9B-ADBA-9643-1169A045D4BE}"/>
              </a:ext>
            </a:extLst>
          </p:cNvPr>
          <p:cNvSpPr txBox="1"/>
          <p:nvPr/>
        </p:nvSpPr>
        <p:spPr>
          <a:xfrm>
            <a:off x="504797" y="2149110"/>
            <a:ext cx="35080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will create and enhance a climate that values meaningful collaboration, recognition, and belonging.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49B52B-7289-77CA-2BFA-96DFC7A006D3}"/>
              </a:ext>
            </a:extLst>
          </p:cNvPr>
          <p:cNvSpPr txBox="1"/>
          <p:nvPr/>
        </p:nvSpPr>
        <p:spPr>
          <a:xfrm>
            <a:off x="4757431" y="156424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2960"/>
                </a:solidFill>
              </a:rPr>
              <a:t>Strategies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FD33F2-0B6C-91BC-5A0E-8A34F03903E2}"/>
              </a:ext>
            </a:extLst>
          </p:cNvPr>
          <p:cNvSpPr txBox="1"/>
          <p:nvPr/>
        </p:nvSpPr>
        <p:spPr>
          <a:xfrm>
            <a:off x="4572000" y="3189582"/>
            <a:ext cx="435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Accelerate talent acquisition processes and management strategies across the University</a:t>
            </a:r>
            <a:r>
              <a:rPr lang="en-US" sz="1200" b="1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C50C64-2E42-EE98-1EC9-0D99530DDBD7}"/>
              </a:ext>
            </a:extLst>
          </p:cNvPr>
          <p:cNvSpPr txBox="1"/>
          <p:nvPr/>
        </p:nvSpPr>
        <p:spPr>
          <a:xfrm>
            <a:off x="4572000" y="1933575"/>
            <a:ext cx="461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Integrate UTA values throughout the University to support the campus in creating an environment and culture of belonging and engagement.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A6FC9-C067-83FB-EE18-6CEE3776CE11}"/>
              </a:ext>
            </a:extLst>
          </p:cNvPr>
          <p:cNvSpPr txBox="1"/>
          <p:nvPr/>
        </p:nvSpPr>
        <p:spPr>
          <a:xfrm>
            <a:off x="4572000" y="2653911"/>
            <a:ext cx="4614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Foster a culture that attracts and retains top–tier talent and empowers our employees to contribute to their best efforts.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C4DFB-6976-7B3C-C520-42580465359A}"/>
              </a:ext>
            </a:extLst>
          </p:cNvPr>
          <p:cNvSpPr txBox="1"/>
          <p:nvPr/>
        </p:nvSpPr>
        <p:spPr>
          <a:xfrm>
            <a:off x="1846141" y="15642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2960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00687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9E8B2B-D684-8840-AAB5-5EFB37EB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/>
              <a:t>UTA 2030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C7123E-E8FD-1BE1-0550-C86EDA54A2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99465"/>
            <a:ext cx="8229600" cy="3384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People &amp; Culture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A50F8D-8ADD-5BF1-7769-789CD0486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Outcomes</a:t>
            </a:r>
          </a:p>
          <a:p>
            <a:r>
              <a:rPr lang="en-US" dirty="0"/>
              <a:t>Collaborative culture among faculty, staff, and students.</a:t>
            </a:r>
          </a:p>
          <a:p>
            <a:r>
              <a:rPr lang="en-US" dirty="0"/>
              <a:t>Motivated and highly developed employees.</a:t>
            </a:r>
          </a:p>
          <a:p>
            <a:r>
              <a:rPr lang="en-US" dirty="0"/>
              <a:t>Strengthened leadership and teamwork through belonging and engagement.</a:t>
            </a:r>
          </a:p>
          <a:p>
            <a:r>
              <a:rPr lang="en-US" dirty="0"/>
              <a:t>Enhanced internal processes, including communication and decision-making.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6D1960-432D-BBDE-5973-E3E110F8A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" b="1317"/>
          <a:stretch/>
        </p:blipFill>
        <p:spPr>
          <a:xfrm>
            <a:off x="4648200" y="1310641"/>
            <a:ext cx="4038600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70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5C903DB1-D88C-8F20-DA95-E650EBD3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75" y="1933575"/>
            <a:ext cx="4568660" cy="13144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F62730-B4B1-515E-8DE5-44BE08A395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572000" y="1387238"/>
            <a:ext cx="0" cy="2369025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8DB09CD2-C48D-8B87-BA01-45FC0FEA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Success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2104ED-DE9B-ADBA-9643-1169A045D4BE}"/>
              </a:ext>
            </a:extLst>
          </p:cNvPr>
          <p:cNvSpPr txBox="1"/>
          <p:nvPr/>
        </p:nvSpPr>
        <p:spPr>
          <a:xfrm>
            <a:off x="474916" y="2060972"/>
            <a:ext cx="34400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will foster a vibrant learning community that empowers all students to succeed in their academic, personal, and professional goals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13FAA89-7A8A-210D-8047-F3988BF3FD35}"/>
              </a:ext>
            </a:extLst>
          </p:cNvPr>
          <p:cNvCxnSpPr/>
          <p:nvPr/>
        </p:nvCxnSpPr>
        <p:spPr>
          <a:xfrm>
            <a:off x="4572000" y="1387238"/>
            <a:ext cx="0" cy="2369025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75A2E0-0EFA-037F-B71F-C5F1C6800158}"/>
              </a:ext>
            </a:extLst>
          </p:cNvPr>
          <p:cNvSpPr txBox="1"/>
          <p:nvPr/>
        </p:nvSpPr>
        <p:spPr>
          <a:xfrm>
            <a:off x="4757431" y="156424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2960"/>
                </a:solidFill>
              </a:rPr>
              <a:t>Strategies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61B30-7E68-9083-F823-FCC0CF7400A1}"/>
              </a:ext>
            </a:extLst>
          </p:cNvPr>
          <p:cNvSpPr txBox="1"/>
          <p:nvPr/>
        </p:nvSpPr>
        <p:spPr>
          <a:xfrm>
            <a:off x="4572000" y="1933575"/>
            <a:ext cx="46148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Enhance access and affordability for all students.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EE3A5-72E1-96C1-0947-D219567CB018}"/>
              </a:ext>
            </a:extLst>
          </p:cNvPr>
          <p:cNvSpPr txBox="1"/>
          <p:nvPr/>
        </p:nvSpPr>
        <p:spPr>
          <a:xfrm>
            <a:off x="4572000" y="2229058"/>
            <a:ext cx="4614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Elevate the educational journey to ensure a transformative student experience and timely graduation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2DA80-8F20-875F-B302-4BAC03450EDB}"/>
              </a:ext>
            </a:extLst>
          </p:cNvPr>
          <p:cNvSpPr txBox="1"/>
          <p:nvPr/>
        </p:nvSpPr>
        <p:spPr>
          <a:xfrm>
            <a:off x="4572000" y="2695355"/>
            <a:ext cx="4614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Equip students with the skills, knowledge, and persistence to confidently and successfully 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0AC1A0-7725-BD5C-B7AD-4407937C8E33}"/>
              </a:ext>
            </a:extLst>
          </p:cNvPr>
          <p:cNvSpPr txBox="1"/>
          <p:nvPr/>
        </p:nvSpPr>
        <p:spPr>
          <a:xfrm>
            <a:off x="4572000" y="3161652"/>
            <a:ext cx="46148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Foster a student–centered approach to well–being for 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42AD8-408B-B2EE-322B-5564B57A4A69}"/>
              </a:ext>
            </a:extLst>
          </p:cNvPr>
          <p:cNvSpPr txBox="1"/>
          <p:nvPr/>
        </p:nvSpPr>
        <p:spPr>
          <a:xfrm>
            <a:off x="1846141" y="15642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2960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52771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9E8B2B-D684-8840-AAB5-5EFB37EB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/>
              <a:t>UTA 2030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C7123E-E8FD-1BE1-0550-C86EDA54A2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99465"/>
            <a:ext cx="8229600" cy="3384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Student Success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A50F8D-8ADD-5BF1-7769-789CD0486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Outcomes</a:t>
            </a:r>
          </a:p>
          <a:p>
            <a:r>
              <a:rPr lang="en-US" dirty="0"/>
              <a:t>Achieved academic excellence and mastery of key concepts across disciplines.</a:t>
            </a:r>
          </a:p>
          <a:p>
            <a:r>
              <a:rPr lang="en-US" dirty="0"/>
              <a:t>Students equipped with knowledge, skills, and mindset to succeed in college and beyond.</a:t>
            </a:r>
          </a:p>
          <a:p>
            <a:r>
              <a:rPr lang="en-US" dirty="0"/>
              <a:t>Enhanced academic, personal, social, and emotional development.</a:t>
            </a:r>
          </a:p>
          <a:p>
            <a:r>
              <a:rPr lang="en-US" dirty="0"/>
              <a:t>Engaged students who positively impact the communities they live in.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4B843-0F06-A5F9-45C9-5BC6035B7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" r="6" b="1317"/>
          <a:stretch/>
        </p:blipFill>
        <p:spPr>
          <a:xfrm>
            <a:off x="4705564" y="1310641"/>
            <a:ext cx="3981236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27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border&#10;&#10;Description automatically generated">
            <a:extLst>
              <a:ext uri="{FF2B5EF4-FFF2-40B4-BE49-F238E27FC236}">
                <a16:creationId xmlns:a16="http://schemas.microsoft.com/office/drawing/2014/main" id="{5C903DB1-D88C-8F20-DA95-E650EBD3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75" y="1933575"/>
            <a:ext cx="4568660" cy="13144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F62730-B4B1-515E-8DE5-44BE08A395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572000" y="1387238"/>
            <a:ext cx="0" cy="2369025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8DB09CD2-C48D-8B87-BA01-45FC0FEA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&amp; Innovation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2104ED-DE9B-ADBA-9643-1169A045D4BE}"/>
              </a:ext>
            </a:extLst>
          </p:cNvPr>
          <p:cNvSpPr txBox="1"/>
          <p:nvPr/>
        </p:nvSpPr>
        <p:spPr>
          <a:xfrm>
            <a:off x="474916" y="2126933"/>
            <a:ext cx="34400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will elevate UTA as an internationally recognized leader in research, scholarship, and innovation.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059CCF7-C138-8830-8981-606BA0D54CAA}"/>
              </a:ext>
            </a:extLst>
          </p:cNvPr>
          <p:cNvCxnSpPr/>
          <p:nvPr/>
        </p:nvCxnSpPr>
        <p:spPr>
          <a:xfrm>
            <a:off x="4572000" y="1387238"/>
            <a:ext cx="0" cy="2369025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BB69E9-1471-3038-D0CA-66D6BA3BB0D2}"/>
              </a:ext>
            </a:extLst>
          </p:cNvPr>
          <p:cNvSpPr txBox="1"/>
          <p:nvPr/>
        </p:nvSpPr>
        <p:spPr>
          <a:xfrm>
            <a:off x="4757431" y="156424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2960"/>
                </a:solidFill>
              </a:rPr>
              <a:t>Strategies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DDE31-DCDC-A529-E165-C0E397E10CB3}"/>
              </a:ext>
            </a:extLst>
          </p:cNvPr>
          <p:cNvSpPr txBox="1"/>
          <p:nvPr/>
        </p:nvSpPr>
        <p:spPr>
          <a:xfrm>
            <a:off x="4572000" y="1933575"/>
            <a:ext cx="461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Drive innovation and growth through expanded support for partnerships, operations, and infrastructure across the University.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68F71-6BD5-4DC3-9F81-0CF43F827C64}"/>
              </a:ext>
            </a:extLst>
          </p:cNvPr>
          <p:cNvSpPr txBox="1"/>
          <p:nvPr/>
        </p:nvSpPr>
        <p:spPr>
          <a:xfrm>
            <a:off x="4572000" y="2571731"/>
            <a:ext cx="4614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Strengthen UTA’s research portfolio, capacity, and impact to drive transformative innovation and scholarship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1090CD-2308-C65A-0321-A512A70AE4E7}"/>
              </a:ext>
            </a:extLst>
          </p:cNvPr>
          <p:cNvSpPr txBox="1"/>
          <p:nvPr/>
        </p:nvSpPr>
        <p:spPr>
          <a:xfrm>
            <a:off x="4572000" y="3074084"/>
            <a:ext cx="4614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Expand and enhance training and learning opportunities to inspire the next generation of leaders in research.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A5481-A7AB-A97B-4C38-BE6294B110BC}"/>
              </a:ext>
            </a:extLst>
          </p:cNvPr>
          <p:cNvSpPr txBox="1"/>
          <p:nvPr/>
        </p:nvSpPr>
        <p:spPr>
          <a:xfrm>
            <a:off x="4593432" y="3554799"/>
            <a:ext cx="457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Forge strategies partnership with industry to advance sustainable economic growth and prosperity.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44C47-BB97-3375-CA39-C0C5C8FAAB97}"/>
              </a:ext>
            </a:extLst>
          </p:cNvPr>
          <p:cNvSpPr txBox="1"/>
          <p:nvPr/>
        </p:nvSpPr>
        <p:spPr>
          <a:xfrm>
            <a:off x="1846141" y="156954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2960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66387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9E8B2B-D684-8840-AAB5-5EFB37EB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/>
              <a:t>UTA 2030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C7123E-E8FD-1BE1-0550-C86EDA54A2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99465"/>
            <a:ext cx="8229600" cy="3384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Research &amp; Innovation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A50F8D-8ADD-5BF1-7769-789CD0486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Outcomes</a:t>
            </a:r>
          </a:p>
          <a:p>
            <a:r>
              <a:rPr lang="en-US" dirty="0"/>
              <a:t>Increased visibility of interdisciplinary research, creative work, and scholarship.</a:t>
            </a:r>
          </a:p>
          <a:p>
            <a:r>
              <a:rPr lang="en-US" dirty="0"/>
              <a:t>Strategic partnerships and alliances to advance scholarship.</a:t>
            </a:r>
          </a:p>
          <a:p>
            <a:r>
              <a:rPr lang="en-US" dirty="0"/>
              <a:t>Improved research grant success rates.</a:t>
            </a:r>
          </a:p>
          <a:p>
            <a:r>
              <a:rPr lang="en-US" dirty="0"/>
              <a:t>Vibrant research and innovation ecosystem within the University.</a:t>
            </a:r>
          </a:p>
          <a:p>
            <a:r>
              <a:rPr lang="en-US" dirty="0"/>
              <a:t>Increased research expenditures.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16C969-6B79-CCED-8546-CD193D431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" b="679"/>
          <a:stretch/>
        </p:blipFill>
        <p:spPr>
          <a:xfrm>
            <a:off x="4648200" y="1310641"/>
            <a:ext cx="4038600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14098"/>
      </p:ext>
    </p:extLst>
  </p:cSld>
  <p:clrMapOvr>
    <a:masterClrMapping/>
  </p:clrMapOvr>
</p:sld>
</file>

<file path=ppt/theme/theme1.xml><?xml version="1.0" encoding="utf-8"?>
<a:theme xmlns:a="http://schemas.openxmlformats.org/drawingml/2006/main" name="UTA Accessib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ssible-PPT.pptx" id="{DC14534C-1046-F040-970C-D4B656BEDF73}" vid="{22719C90-FD2E-C343-B61D-D3EE9148F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8C2F9B7856C4FB1B45376C9CA1279" ma:contentTypeVersion="12" ma:contentTypeDescription="Create a new document." ma:contentTypeScope="" ma:versionID="47b510a268ab94799d39988294a018bf">
  <xsd:schema xmlns:xsd="http://www.w3.org/2001/XMLSchema" xmlns:xs="http://www.w3.org/2001/XMLSchema" xmlns:p="http://schemas.microsoft.com/office/2006/metadata/properties" xmlns:ns2="56169281-d10e-4687-8d86-e0ae9795bb4c" xmlns:ns3="d98033a5-711e-4d41-9a92-34dc22feb152" targetNamespace="http://schemas.microsoft.com/office/2006/metadata/properties" ma:root="true" ma:fieldsID="430f78a0ddeb4ad93cb2cb32c7d65c5c" ns2:_="" ns3:_="">
    <xsd:import namespace="56169281-d10e-4687-8d86-e0ae9795bb4c"/>
    <xsd:import namespace="d98033a5-711e-4d41-9a92-34dc22feb1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69281-d10e-4687-8d86-e0ae9795b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033a5-711e-4d41-9a92-34dc22feb1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7676A-099B-4B53-B66D-C60F83A714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99CAED-701D-44BF-B45E-0631AD0D07E6}">
  <ds:schemaRefs>
    <ds:schemaRef ds:uri="56169281-d10e-4687-8d86-e0ae9795bb4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d98033a5-711e-4d41-9a92-34dc22feb15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AF4F739-B76C-4907-A1E7-133652B3E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169281-d10e-4687-8d86-e0ae9795bb4c"/>
    <ds:schemaRef ds:uri="d98033a5-711e-4d41-9a92-34dc22feb1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UTA Accessible Template</Template>
  <TotalTime>1042</TotalTime>
  <Words>795</Words>
  <Application>Microsoft Office PowerPoint</Application>
  <PresentationFormat>On-screen Show (16:9)</PresentationFormat>
  <Paragraphs>140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Wingdings</vt:lpstr>
      <vt:lpstr>UTA Accessible Template</vt:lpstr>
      <vt:lpstr>UTA 2030</vt:lpstr>
      <vt:lpstr>UTA 2030 Strategic Plan</vt:lpstr>
      <vt:lpstr>Strategic Plan Timeline</vt:lpstr>
      <vt:lpstr>People &amp; Culture</vt:lpstr>
      <vt:lpstr>UTA 2030</vt:lpstr>
      <vt:lpstr>Student Success</vt:lpstr>
      <vt:lpstr>UTA 2030</vt:lpstr>
      <vt:lpstr>Research &amp; Innovation</vt:lpstr>
      <vt:lpstr>UTA 2030</vt:lpstr>
      <vt:lpstr>Alumni &amp; Community Engagement</vt:lpstr>
      <vt:lpstr>UTA 2030</vt:lpstr>
      <vt:lpstr>Finance &amp; Infrastructure</vt:lpstr>
      <vt:lpstr>UTA 2030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George, Melissa J</dc:creator>
  <cp:lastModifiedBy>McBride, Sarah Renae</cp:lastModifiedBy>
  <cp:revision>86</cp:revision>
  <dcterms:created xsi:type="dcterms:W3CDTF">2021-08-31T19:16:02Z</dcterms:created>
  <dcterms:modified xsi:type="dcterms:W3CDTF">2024-02-05T19:03:54Z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0x0101006AE8C2F9B7856C4FB1B45376C9CA1279</vt:lpwstr>
  </property>
</Properties>
</file>