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3" r:id="rId1"/>
  </p:sldMasterIdLst>
  <p:notesMasterIdLst>
    <p:notesMasterId r:id="rId33"/>
  </p:notesMasterIdLst>
  <p:handoutMasterIdLst>
    <p:handoutMasterId r:id="rId34"/>
  </p:handoutMasterIdLst>
  <p:sldIdLst>
    <p:sldId id="256" r:id="rId2"/>
    <p:sldId id="402" r:id="rId3"/>
    <p:sldId id="425" r:id="rId4"/>
    <p:sldId id="426" r:id="rId5"/>
    <p:sldId id="410" r:id="rId6"/>
    <p:sldId id="424" r:id="rId7"/>
    <p:sldId id="428" r:id="rId8"/>
    <p:sldId id="427" r:id="rId9"/>
    <p:sldId id="411" r:id="rId10"/>
    <p:sldId id="429" r:id="rId11"/>
    <p:sldId id="430" r:id="rId12"/>
    <p:sldId id="432" r:id="rId13"/>
    <p:sldId id="433" r:id="rId14"/>
    <p:sldId id="434" r:id="rId15"/>
    <p:sldId id="435" r:id="rId16"/>
    <p:sldId id="412" r:id="rId17"/>
    <p:sldId id="413" r:id="rId18"/>
    <p:sldId id="414" r:id="rId19"/>
    <p:sldId id="437" r:id="rId20"/>
    <p:sldId id="452" r:id="rId21"/>
    <p:sldId id="438" r:id="rId22"/>
    <p:sldId id="439" r:id="rId23"/>
    <p:sldId id="415" r:id="rId24"/>
    <p:sldId id="443" r:id="rId25"/>
    <p:sldId id="447" r:id="rId26"/>
    <p:sldId id="422" r:id="rId27"/>
    <p:sldId id="440" r:id="rId28"/>
    <p:sldId id="441" r:id="rId29"/>
    <p:sldId id="442" r:id="rId30"/>
    <p:sldId id="448" r:id="rId31"/>
    <p:sldId id="343" r:id="rId32"/>
  </p:sldIdLst>
  <p:sldSz cx="9144000" cy="6858000" type="screen4x3"/>
  <p:notesSz cx="7010400" cy="9296400"/>
  <p:defaultTextStyle>
    <a:defPPr>
      <a:defRPr lang="en-GB"/>
    </a:defPPr>
    <a:lvl1pPr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1pPr>
    <a:lvl2pPr marL="4572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2pPr>
    <a:lvl3pPr marL="9144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3pPr>
    <a:lvl4pPr marL="13716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4pPr>
    <a:lvl5pPr marL="1828800" algn="l" defTabSz="457200" rtl="0" fontAlgn="base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Arial" charset="0"/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99" autoAdjust="0"/>
    <p:restoredTop sz="94420" autoAdjust="0"/>
  </p:normalViewPr>
  <p:slideViewPr>
    <p:cSldViewPr>
      <p:cViewPr varScale="1">
        <p:scale>
          <a:sx n="84" d="100"/>
          <a:sy n="84" d="100"/>
        </p:scale>
        <p:origin x="1704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6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28" cy="464184"/>
          </a:xfrm>
          <a:prstGeom prst="rect">
            <a:avLst/>
          </a:prstGeom>
        </p:spPr>
        <p:txBody>
          <a:bodyPr vert="horz" lIns="91567" tIns="45784" rIns="91567" bIns="457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1183" y="0"/>
            <a:ext cx="3037628" cy="464184"/>
          </a:xfrm>
          <a:prstGeom prst="rect">
            <a:avLst/>
          </a:prstGeom>
        </p:spPr>
        <p:txBody>
          <a:bodyPr vert="horz" lIns="91567" tIns="45784" rIns="91567" bIns="45784" rtlCol="0"/>
          <a:lstStyle>
            <a:lvl1pPr algn="r">
              <a:defRPr sz="1200"/>
            </a:lvl1pPr>
          </a:lstStyle>
          <a:p>
            <a:fld id="{45902338-A7A2-40D9-908A-B0010CE09C46}" type="datetimeFigureOut">
              <a:rPr lang="en-US" smtClean="0"/>
              <a:t>4/29/2016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27"/>
            <a:ext cx="3037628" cy="464184"/>
          </a:xfrm>
          <a:prstGeom prst="rect">
            <a:avLst/>
          </a:prstGeom>
        </p:spPr>
        <p:txBody>
          <a:bodyPr vert="horz" lIns="91567" tIns="45784" rIns="91567" bIns="457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1183" y="8830627"/>
            <a:ext cx="3037628" cy="464184"/>
          </a:xfrm>
          <a:prstGeom prst="rect">
            <a:avLst/>
          </a:prstGeom>
        </p:spPr>
        <p:txBody>
          <a:bodyPr vert="horz" lIns="91567" tIns="45784" rIns="91567" bIns="45784" rtlCol="0" anchor="b"/>
          <a:lstStyle>
            <a:lvl1pPr algn="r">
              <a:defRPr sz="1200"/>
            </a:lvl1pPr>
          </a:lstStyle>
          <a:p>
            <a:fld id="{45602DD1-48E8-44F4-8C75-06B51D5A3E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3137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1"/>
          <p:cNvSpPr>
            <a:spLocks noChangeArrowheads="1"/>
          </p:cNvSpPr>
          <p:nvPr/>
        </p:nvSpPr>
        <p:spPr bwMode="auto">
          <a:xfrm>
            <a:off x="0" y="0"/>
            <a:ext cx="7010400" cy="92964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1567" tIns="45784" rIns="91567" bIns="45784" anchor="ctr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defRPr>
                <a:solidFill>
                  <a:schemeClr val="bg1"/>
                </a:solidFill>
                <a:latin typeface="Arial" charset="0"/>
                <a:ea typeface="Arial Unicode MS" pitchFamily="34" charset="-128"/>
                <a:cs typeface="Arial Unicode MS" pitchFamily="34" charset="-128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0" y="1"/>
            <a:ext cx="3036038" cy="462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9" tIns="47678" rIns="91689" bIns="47678" numCol="1" anchor="t" anchorCtr="0" compatLnSpc="1">
            <a:prstTxWarp prst="textNoShape">
              <a:avLst/>
            </a:prstTxWarp>
          </a:bodyPr>
          <a:lstStyle>
            <a:lvl1pPr defTabSz="465787">
              <a:lnSpc>
                <a:spcPct val="100000"/>
              </a:lnSpc>
              <a:buSzPct val="45000"/>
              <a:buFont typeface="StarSymbol" charset="0"/>
              <a:buNone/>
              <a:tabLst>
                <a:tab pos="737628" algn="l"/>
                <a:tab pos="1475254" algn="l"/>
                <a:tab pos="2212882" algn="l"/>
                <a:tab pos="295050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971184" y="1"/>
            <a:ext cx="3036037" cy="4625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9" tIns="47678" rIns="91689" bIns="47678" numCol="1" anchor="t" anchorCtr="0" compatLnSpc="1">
            <a:prstTxWarp prst="textNoShape">
              <a:avLst/>
            </a:prstTxWarp>
          </a:bodyPr>
          <a:lstStyle>
            <a:lvl1pPr algn="r" defTabSz="465787">
              <a:lnSpc>
                <a:spcPct val="100000"/>
              </a:lnSpc>
              <a:buSzPct val="45000"/>
              <a:buFont typeface="StarSymbol" charset="0"/>
              <a:buNone/>
              <a:tabLst>
                <a:tab pos="737628" algn="l"/>
                <a:tab pos="1475254" algn="l"/>
                <a:tab pos="2212882" algn="l"/>
                <a:tab pos="295050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54277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81100" y="698500"/>
            <a:ext cx="4646613" cy="3484563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1360" y="4416109"/>
            <a:ext cx="5606093" cy="4180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9" tIns="47678" rIns="91689" bIns="47678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 noProof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8830627"/>
            <a:ext cx="3036038" cy="46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9" tIns="47678" rIns="91689" bIns="47678" numCol="1" anchor="b" anchorCtr="0" compatLnSpc="1">
            <a:prstTxWarp prst="textNoShape">
              <a:avLst/>
            </a:prstTxWarp>
          </a:bodyPr>
          <a:lstStyle>
            <a:lvl1pPr defTabSz="465787">
              <a:lnSpc>
                <a:spcPct val="100000"/>
              </a:lnSpc>
              <a:buSzPct val="45000"/>
              <a:buFont typeface="StarSymbol" charset="0"/>
              <a:buNone/>
              <a:tabLst>
                <a:tab pos="737628" algn="l"/>
                <a:tab pos="1475254" algn="l"/>
                <a:tab pos="2212882" algn="l"/>
                <a:tab pos="295050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alt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971184" y="8830627"/>
            <a:ext cx="3036037" cy="46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689" tIns="47678" rIns="91689" bIns="47678" numCol="1" anchor="b" anchorCtr="0" compatLnSpc="1">
            <a:prstTxWarp prst="textNoShape">
              <a:avLst/>
            </a:prstTxWarp>
          </a:bodyPr>
          <a:lstStyle>
            <a:lvl1pPr algn="r" defTabSz="465787">
              <a:lnSpc>
                <a:spcPct val="100000"/>
              </a:lnSpc>
              <a:buSzPct val="45000"/>
              <a:buFont typeface="StarSymbol" charset="0"/>
              <a:buNone/>
              <a:tabLst>
                <a:tab pos="737628" algn="l"/>
                <a:tab pos="1475254" algn="l"/>
                <a:tab pos="2212882" algn="l"/>
                <a:tab pos="2950509" algn="l"/>
              </a:tabLst>
              <a:defRPr sz="1300">
                <a:solidFill>
                  <a:srgbClr val="0000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B9E45109-09D0-4372-BE17-7C0507615916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520689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1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771540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21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667873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22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20067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23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044179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24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9235413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25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5578203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26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9144774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27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04119714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28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974156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29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46332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30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98826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2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971074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5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727570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9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96731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16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87696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17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0730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18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379430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19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404190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1pPr>
            <a:lvl2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2pPr>
            <a:lvl3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3pPr>
            <a:lvl4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4pPr>
            <a:lvl5pPr defTabSz="465787"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5pPr>
            <a:lvl6pPr marL="2518106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6pPr>
            <a:lvl7pPr marL="2975944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7pPr>
            <a:lvl8pPr marL="3433782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8pPr>
            <a:lvl9pPr marL="3891618" indent="-228919" defTabSz="465787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737628" algn="l"/>
                <a:tab pos="1475254" algn="l"/>
                <a:tab pos="2212882" algn="l"/>
                <a:tab pos="2950509" algn="l"/>
              </a:tabLst>
              <a:defRPr sz="1200">
                <a:solidFill>
                  <a:srgbClr val="000000"/>
                </a:solidFill>
                <a:latin typeface="Times New Roman" pitchFamily="18" charset="0"/>
              </a:defRPr>
            </a:lvl9pPr>
          </a:lstStyle>
          <a:p>
            <a:fld id="{81D6111A-2163-4790-93E9-E3F89C3B2FF7}" type="slidenum">
              <a:rPr lang="en-GB" altLang="en-US" sz="1300"/>
              <a:pPr/>
              <a:t>20</a:t>
            </a:fld>
            <a:endParaRPr lang="en-GB" altLang="en-US" sz="1300" dirty="0"/>
          </a:p>
        </p:txBody>
      </p:sp>
      <p:sp>
        <p:nvSpPr>
          <p:cNvPr id="5529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30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1359" y="4416108"/>
            <a:ext cx="5607684" cy="4184016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3157" tIns="46579" rIns="93157" bIns="46579" anchor="ctr"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20045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726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19847"/>
            <a:ext cx="8229600" cy="1143004"/>
          </a:xfrm>
        </p:spPr>
        <p:txBody>
          <a:bodyPr/>
          <a:lstStyle>
            <a:lvl1pPr>
              <a:defRPr b="1" i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711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1785578" y="1755897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70987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9188" y="1729975"/>
            <a:ext cx="6565569" cy="4132375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57191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9185" y="1600203"/>
            <a:ext cx="6565570" cy="438440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240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729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90248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801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1103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0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219200" y="1219200"/>
            <a:ext cx="6629400" cy="3755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The University of Texas at Arlington</a:t>
            </a:r>
          </a:p>
          <a:p>
            <a:pPr algn="ctr"/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84</a:t>
            </a:r>
            <a:r>
              <a:rPr lang="en-US" sz="3200" b="1" baseline="30000" dirty="0" smtClean="0">
                <a:solidFill>
                  <a:schemeClr val="tx1"/>
                </a:solidFill>
              </a:rPr>
              <a:t>th</a:t>
            </a:r>
            <a:r>
              <a:rPr lang="en-US" sz="3200" b="1" dirty="0" smtClean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Legislative Session</a:t>
            </a:r>
          </a:p>
          <a:p>
            <a:pPr algn="ctr"/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Senate </a:t>
            </a:r>
            <a:r>
              <a:rPr lang="en-US" sz="3200" b="1" dirty="0">
                <a:solidFill>
                  <a:schemeClr val="tx1"/>
                </a:solidFill>
              </a:rPr>
              <a:t>Bill 11 – Campus Carry</a:t>
            </a:r>
          </a:p>
          <a:p>
            <a:pPr algn="ctr"/>
            <a:endParaRPr lang="en-US" sz="32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August 2015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762000"/>
            <a:ext cx="6858000" cy="52448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Information on the </a:t>
            </a:r>
            <a:r>
              <a:rPr lang="en-US" sz="2800" b="1" u="sng" dirty="0" smtClean="0">
                <a:solidFill>
                  <a:schemeClr val="tx1"/>
                </a:solidFill>
              </a:rPr>
              <a:t>Bill</a:t>
            </a:r>
          </a:p>
          <a:p>
            <a:endParaRPr lang="en-US" sz="2800" b="1" u="sng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Not later than September 1 of all even numbered years, UTA must file a report with the legislature to include the following;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Description of rules, regulations and other provisions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Reasoning for establishment of each provision</a:t>
            </a:r>
          </a:p>
          <a:p>
            <a:endParaRPr lang="en-US" sz="2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605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914400"/>
            <a:ext cx="6858000" cy="3298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Information on the </a:t>
            </a:r>
            <a:r>
              <a:rPr lang="en-US" sz="2800" b="1" u="sng" dirty="0" smtClean="0">
                <a:solidFill>
                  <a:schemeClr val="tx1"/>
                </a:solidFill>
              </a:rPr>
              <a:t>Bill</a:t>
            </a:r>
          </a:p>
          <a:p>
            <a:endParaRPr lang="en-US" sz="2800" b="1" u="sng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Section 2 amends 411.208 of the Government Code to include an institution of higher education and provides liability protection for institutions, officers and employees for an action authorized under this </a:t>
            </a:r>
            <a:r>
              <a:rPr lang="en-US" sz="2800" dirty="0" smtClean="0">
                <a:solidFill>
                  <a:schemeClr val="tx1"/>
                </a:solidFill>
              </a:rPr>
              <a:t>statute.</a:t>
            </a:r>
            <a:endParaRPr lang="en-US" sz="28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356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914400"/>
            <a:ext cx="6858000" cy="4443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Information on the </a:t>
            </a:r>
            <a:r>
              <a:rPr lang="en-US" sz="2800" b="1" u="sng" dirty="0" smtClean="0">
                <a:solidFill>
                  <a:schemeClr val="tx1"/>
                </a:solidFill>
              </a:rPr>
              <a:t>Bill</a:t>
            </a:r>
          </a:p>
          <a:p>
            <a:endParaRPr lang="en-US" sz="2800" b="1" u="sng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 immunities provided </a:t>
            </a:r>
            <a:r>
              <a:rPr lang="en-US" sz="2800" dirty="0" smtClean="0">
                <a:solidFill>
                  <a:schemeClr val="tx1"/>
                </a:solidFill>
              </a:rPr>
              <a:t>by Section 2 </a:t>
            </a:r>
            <a:r>
              <a:rPr lang="en-US" sz="2800" dirty="0">
                <a:solidFill>
                  <a:schemeClr val="tx1"/>
                </a:solidFill>
              </a:rPr>
              <a:t>do not apply if the institution, employee or officer acted </a:t>
            </a:r>
            <a:r>
              <a:rPr lang="en-US" sz="2800" dirty="0" smtClean="0">
                <a:solidFill>
                  <a:schemeClr val="tx1"/>
                </a:solidFill>
              </a:rPr>
              <a:t>in an arbitrary fashion, </a:t>
            </a:r>
            <a:r>
              <a:rPr lang="en-US" sz="2800" dirty="0">
                <a:solidFill>
                  <a:schemeClr val="tx1"/>
                </a:solidFill>
              </a:rPr>
              <a:t>or if the officer or employee possesses a handgun on the campus and their conduct with regard to the handgun is made the basis of a claim for personal injury or property damage.</a:t>
            </a:r>
          </a:p>
          <a:p>
            <a:endParaRPr lang="en-US" sz="2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83360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914400"/>
            <a:ext cx="6858000" cy="2897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Information on the </a:t>
            </a:r>
            <a:r>
              <a:rPr lang="en-US" sz="2800" b="1" u="sng" dirty="0" smtClean="0">
                <a:solidFill>
                  <a:schemeClr val="tx1"/>
                </a:solidFill>
              </a:rPr>
              <a:t>Bill</a:t>
            </a:r>
          </a:p>
          <a:p>
            <a:endParaRPr lang="en-US" sz="2800" b="1" u="sng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Section 4 requires that the handgun remain concealed and provides penalties if the handgun is partially or wholly visible.</a:t>
            </a:r>
          </a:p>
          <a:p>
            <a:endParaRPr lang="en-US" sz="28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1874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914400"/>
            <a:ext cx="6858000" cy="4443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Information on the </a:t>
            </a:r>
            <a:r>
              <a:rPr lang="en-US" sz="2800" b="1" u="sng" dirty="0" smtClean="0">
                <a:solidFill>
                  <a:schemeClr val="tx1"/>
                </a:solidFill>
              </a:rPr>
              <a:t>Bill</a:t>
            </a:r>
          </a:p>
          <a:p>
            <a:endParaRPr lang="en-US" sz="2800" b="1" u="sng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Section 4 (a-3), provides that a license holder commits an offense if the license holder intentionally carries a concealed handgun on a portion of UTA’s premises where carrying of a concealed handgun is prohibited by rules, regulations, or other provisions established by the President and/or the BOR.</a:t>
            </a:r>
          </a:p>
          <a:p>
            <a:endParaRPr lang="en-US" sz="2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9558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914400"/>
            <a:ext cx="6858000" cy="4443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Information on the </a:t>
            </a:r>
            <a:r>
              <a:rPr lang="en-US" sz="2800" b="1" u="sng" dirty="0" smtClean="0">
                <a:solidFill>
                  <a:schemeClr val="tx1"/>
                </a:solidFill>
              </a:rPr>
              <a:t>Bill</a:t>
            </a:r>
          </a:p>
          <a:p>
            <a:endParaRPr lang="en-US" sz="2800" b="1" u="sng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Offenses are considered a Class A misdemeanor.</a:t>
            </a:r>
          </a:p>
          <a:p>
            <a:pPr lvl="0"/>
            <a:endParaRPr lang="en-US" sz="28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Must be 21 years of age to be licensed and to carry a concealed handgun on campus</a:t>
            </a:r>
          </a:p>
          <a:p>
            <a:pPr lvl="0"/>
            <a:endParaRPr lang="en-US" sz="28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This Act takes effect August 1, 2016.</a:t>
            </a:r>
          </a:p>
          <a:p>
            <a:endParaRPr lang="en-US" sz="2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393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US" sz="2800" b="1" u="sng" dirty="0" smtClean="0">
              <a:solidFill>
                <a:schemeClr val="tx1"/>
              </a:solidFill>
            </a:endParaRPr>
          </a:p>
          <a:p>
            <a:endParaRPr lang="en-US" sz="2800" b="1" u="sng" dirty="0">
              <a:solidFill>
                <a:schemeClr val="tx1"/>
              </a:solidFill>
            </a:endParaRPr>
          </a:p>
          <a:p>
            <a:endParaRPr lang="en-US" sz="2800" b="1" u="sng" dirty="0" smtClean="0">
              <a:solidFill>
                <a:schemeClr val="tx1"/>
              </a:solidFill>
            </a:endParaRPr>
          </a:p>
          <a:p>
            <a:endParaRPr lang="en-US" sz="2800" b="1" u="sng" dirty="0" smtClean="0">
              <a:solidFill>
                <a:schemeClr val="tx1"/>
              </a:solidFill>
            </a:endParaRPr>
          </a:p>
          <a:p>
            <a:endParaRPr lang="en-US" sz="2800" b="1" u="sng" dirty="0">
              <a:solidFill>
                <a:schemeClr val="tx1"/>
              </a:solidFill>
            </a:endParaRPr>
          </a:p>
          <a:p>
            <a:endParaRPr lang="en-US" sz="2800" b="1" u="sng" dirty="0" smtClean="0">
              <a:solidFill>
                <a:schemeClr val="tx1"/>
              </a:solidFill>
            </a:endParaRPr>
          </a:p>
          <a:p>
            <a:r>
              <a:rPr lang="en-US" sz="2800" b="1" u="sng" dirty="0" smtClean="0">
                <a:solidFill>
                  <a:schemeClr val="tx1"/>
                </a:solidFill>
              </a:rPr>
              <a:t>Campus </a:t>
            </a:r>
            <a:r>
              <a:rPr lang="en-US" sz="2800" b="1" u="sng" dirty="0">
                <a:solidFill>
                  <a:schemeClr val="tx1"/>
                </a:solidFill>
              </a:rPr>
              <a:t>Carry Committee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Chair - John Hall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Members - Sub-Committee </a:t>
            </a:r>
            <a:r>
              <a:rPr lang="en-US" sz="2800" dirty="0">
                <a:solidFill>
                  <a:schemeClr val="tx1"/>
                </a:solidFill>
              </a:rPr>
              <a:t>Co-Chairs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3 </a:t>
            </a:r>
            <a:r>
              <a:rPr lang="en-US" sz="2800" dirty="0" smtClean="0">
                <a:solidFill>
                  <a:schemeClr val="tx1"/>
                </a:solidFill>
              </a:rPr>
              <a:t>Sub-Committees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	Facilities and Security</a:t>
            </a:r>
          </a:p>
          <a:p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Legal and Conduct Issues</a:t>
            </a:r>
          </a:p>
          <a:p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Training and Communications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1012" y="889138"/>
            <a:ext cx="6781800" cy="550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13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43000" y="685800"/>
            <a:ext cx="7162800" cy="6103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Sub-Committees</a:t>
            </a:r>
          </a:p>
          <a:p>
            <a:pPr lvl="0"/>
            <a:endParaRPr lang="en-US" sz="2800" b="1" dirty="0">
              <a:solidFill>
                <a:schemeClr val="tx1"/>
              </a:solidFill>
            </a:endParaRPr>
          </a:p>
          <a:p>
            <a:pPr marL="457200" lvl="0" indent="-457200">
              <a:buAutoNum type="arabicPeriod"/>
            </a:pPr>
            <a:r>
              <a:rPr lang="en-US" sz="2800" b="1" dirty="0" smtClean="0">
                <a:solidFill>
                  <a:schemeClr val="tx1"/>
                </a:solidFill>
              </a:rPr>
              <a:t>Facilities </a:t>
            </a:r>
            <a:r>
              <a:rPr lang="en-US" sz="2800" b="1" dirty="0">
                <a:solidFill>
                  <a:schemeClr val="tx1"/>
                </a:solidFill>
              </a:rPr>
              <a:t>and </a:t>
            </a:r>
            <a:r>
              <a:rPr lang="en-US" sz="2800" b="1" dirty="0" smtClean="0">
                <a:solidFill>
                  <a:schemeClr val="tx1"/>
                </a:solidFill>
              </a:rPr>
              <a:t>Security</a:t>
            </a:r>
          </a:p>
          <a:p>
            <a:pPr lvl="0"/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b="1" dirty="0" smtClean="0">
                <a:solidFill>
                  <a:schemeClr val="tx1"/>
                </a:solidFill>
              </a:rPr>
              <a:t>Co-Chairs -</a:t>
            </a:r>
            <a:r>
              <a:rPr lang="en-US" sz="2800" dirty="0" smtClean="0">
                <a:solidFill>
                  <a:schemeClr val="tx1"/>
                </a:solidFill>
              </a:rPr>
              <a:t> 	Kim Lemaux </a:t>
            </a:r>
            <a:r>
              <a:rPr lang="en-US" sz="2800" dirty="0">
                <a:solidFill>
                  <a:schemeClr val="tx1"/>
                </a:solidFill>
              </a:rPr>
              <a:t>and 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0"/>
            <a:r>
              <a:rPr lang="en-US" sz="2800" dirty="0" smtClean="0">
                <a:solidFill>
                  <a:schemeClr val="tx1"/>
                </a:solidFill>
              </a:rPr>
              <a:t>						Sharon Carey</a:t>
            </a:r>
          </a:p>
          <a:p>
            <a:pPr lvl="0"/>
            <a:endParaRPr lang="en-US" sz="2800" dirty="0" smtClean="0">
              <a:solidFill>
                <a:schemeClr val="tx1"/>
              </a:solidFill>
            </a:endParaRPr>
          </a:p>
          <a:p>
            <a:pPr marL="514350" lvl="0" indent="-514350">
              <a:buAutoNum type="arabicPeriod" startAt="2"/>
            </a:pPr>
            <a:r>
              <a:rPr lang="en-US" sz="2800" b="1" dirty="0" smtClean="0">
                <a:solidFill>
                  <a:schemeClr val="tx1"/>
                </a:solidFill>
              </a:rPr>
              <a:t>Legal and Conduct Issues</a:t>
            </a: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	</a:t>
            </a:r>
            <a:r>
              <a:rPr lang="en-US" sz="2800" b="1" dirty="0" smtClean="0">
                <a:solidFill>
                  <a:schemeClr val="tx1"/>
                </a:solidFill>
              </a:rPr>
              <a:t>Co-Chairs -	</a:t>
            </a:r>
            <a:r>
              <a:rPr lang="en-US" sz="2800" dirty="0" smtClean="0">
                <a:solidFill>
                  <a:schemeClr val="tx1"/>
                </a:solidFill>
              </a:rPr>
              <a:t>Shelby Boseman</a:t>
            </a: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	</a:t>
            </a:r>
            <a:r>
              <a:rPr lang="en-US" sz="2800" b="1" dirty="0" smtClean="0">
                <a:solidFill>
                  <a:schemeClr val="tx1"/>
                </a:solidFill>
              </a:rPr>
              <a:t>					</a:t>
            </a:r>
            <a:r>
              <a:rPr lang="en-US" sz="2800" dirty="0" smtClean="0">
                <a:solidFill>
                  <a:schemeClr val="tx1"/>
                </a:solidFill>
              </a:rPr>
              <a:t>Tim Quinnan</a:t>
            </a:r>
          </a:p>
          <a:p>
            <a:pPr lvl="0"/>
            <a:endParaRPr lang="en-US" sz="2800" dirty="0" smtClean="0">
              <a:solidFill>
                <a:schemeClr val="tx1"/>
              </a:solidFill>
            </a:endParaRPr>
          </a:p>
          <a:p>
            <a:pPr marL="514350" lvl="0" indent="-514350">
              <a:buAutoNum type="arabicPeriod" startAt="3"/>
            </a:pPr>
            <a:r>
              <a:rPr lang="en-US" sz="2800" b="1" dirty="0" smtClean="0">
                <a:solidFill>
                  <a:schemeClr val="tx1"/>
                </a:solidFill>
              </a:rPr>
              <a:t>Training and Communications</a:t>
            </a: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	</a:t>
            </a:r>
            <a:r>
              <a:rPr lang="en-US" sz="2800" b="1" dirty="0" smtClean="0">
                <a:solidFill>
                  <a:schemeClr val="tx1"/>
                </a:solidFill>
              </a:rPr>
              <a:t>Co-Chairs -</a:t>
            </a:r>
            <a:r>
              <a:rPr lang="en-US" sz="2800" dirty="0" smtClean="0">
                <a:solidFill>
                  <a:schemeClr val="tx1"/>
                </a:solidFill>
              </a:rPr>
              <a:t>	Lynne Waters</a:t>
            </a:r>
          </a:p>
          <a:p>
            <a:pPr lvl="0"/>
            <a:r>
              <a:rPr lang="en-US" sz="2800" b="1" dirty="0">
                <a:solidFill>
                  <a:schemeClr val="tx1"/>
                </a:solidFill>
              </a:rPr>
              <a:t>	</a:t>
            </a:r>
            <a:r>
              <a:rPr lang="en-US" sz="2800" b="1" dirty="0" smtClean="0">
                <a:solidFill>
                  <a:schemeClr val="tx1"/>
                </a:solidFill>
              </a:rPr>
              <a:t>					</a:t>
            </a:r>
            <a:r>
              <a:rPr lang="en-US" sz="2800" dirty="0" smtClean="0">
                <a:solidFill>
                  <a:schemeClr val="tx1"/>
                </a:solidFill>
              </a:rPr>
              <a:t>Eunice Currie</a:t>
            </a:r>
            <a:endParaRPr lang="en-US" sz="2800" b="1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37513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endParaRPr lang="en-US" sz="2800" b="1" dirty="0" smtClean="0">
              <a:solidFill>
                <a:schemeClr val="tx1"/>
              </a:solidFill>
            </a:endParaRPr>
          </a:p>
          <a:p>
            <a:endParaRPr lang="en-US" sz="2800" b="1" dirty="0">
              <a:solidFill>
                <a:schemeClr val="tx1"/>
              </a:solidFill>
            </a:endParaRP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endParaRPr lang="en-US" sz="2800" b="1" dirty="0">
              <a:solidFill>
                <a:schemeClr val="tx1"/>
              </a:solidFill>
            </a:endParaRP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Tasks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– </a:t>
            </a:r>
            <a:r>
              <a:rPr lang="en-US" sz="2800" b="1" dirty="0" smtClean="0">
                <a:solidFill>
                  <a:schemeClr val="tx1"/>
                </a:solidFill>
              </a:rPr>
              <a:t>Facilities and Security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Review </a:t>
            </a:r>
            <a:r>
              <a:rPr lang="en-US" sz="2800" dirty="0">
                <a:solidFill>
                  <a:schemeClr val="tx1"/>
                </a:solidFill>
              </a:rPr>
              <a:t>facilities use and security issues with campus carry and make recommendations for President’s consideration concerning areas where handguns should be prohibited, </a:t>
            </a:r>
            <a:r>
              <a:rPr lang="en-US" sz="2800" dirty="0" smtClean="0">
                <a:solidFill>
                  <a:schemeClr val="tx1"/>
                </a:solidFill>
              </a:rPr>
              <a:t>how they should be stored </a:t>
            </a:r>
            <a:r>
              <a:rPr lang="en-US" sz="2800" dirty="0">
                <a:solidFill>
                  <a:schemeClr val="tx1"/>
                </a:solidFill>
              </a:rPr>
              <a:t>/ safeguarded, etc.  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Assist with reporting requirements.</a:t>
            </a:r>
          </a:p>
          <a:p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914400"/>
            <a:ext cx="6629400" cy="693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13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4588" y="806487"/>
            <a:ext cx="7008812" cy="47296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Tasks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– </a:t>
            </a:r>
            <a:r>
              <a:rPr lang="en-US" sz="2800" b="1" dirty="0" smtClean="0">
                <a:solidFill>
                  <a:schemeClr val="tx1"/>
                </a:solidFill>
              </a:rPr>
              <a:t>Legal and Conduct Issues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a.	Review </a:t>
            </a:r>
            <a:r>
              <a:rPr lang="en-US" sz="2800" dirty="0">
                <a:solidFill>
                  <a:schemeClr val="tx1"/>
                </a:solidFill>
              </a:rPr>
              <a:t>Handbook of Operating </a:t>
            </a:r>
            <a:r>
              <a:rPr lang="en-US" sz="2800" dirty="0" smtClean="0">
                <a:solidFill>
                  <a:schemeClr val="tx1"/>
                </a:solidFill>
              </a:rPr>
              <a:t>			Procedures	 (</a:t>
            </a:r>
            <a:r>
              <a:rPr lang="en-US" sz="2800" dirty="0">
                <a:solidFill>
                  <a:schemeClr val="tx1"/>
                </a:solidFill>
              </a:rPr>
              <a:t>HOP) and </a:t>
            </a:r>
            <a:r>
              <a:rPr lang="en-US" sz="2800" dirty="0" smtClean="0">
                <a:solidFill>
                  <a:schemeClr val="tx1"/>
                </a:solidFill>
              </a:rPr>
              <a:t>other 				Administrative </a:t>
            </a:r>
            <a:r>
              <a:rPr lang="en-US" sz="2800" dirty="0">
                <a:solidFill>
                  <a:schemeClr val="tx1"/>
                </a:solidFill>
              </a:rPr>
              <a:t>Procedures </a:t>
            </a:r>
            <a:r>
              <a:rPr lang="en-US" sz="2800" dirty="0" smtClean="0">
                <a:solidFill>
                  <a:schemeClr val="tx1"/>
                </a:solidFill>
              </a:rPr>
              <a:t>and 				update accordingly. 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	b.	Review </a:t>
            </a:r>
            <a:r>
              <a:rPr lang="en-US" sz="2800" dirty="0">
                <a:solidFill>
                  <a:schemeClr val="tx1"/>
                </a:solidFill>
              </a:rPr>
              <a:t>Standard of Conduct Guide / </a:t>
            </a:r>
            <a:r>
              <a:rPr lang="en-US" sz="2800" dirty="0" smtClean="0">
                <a:solidFill>
                  <a:schemeClr val="tx1"/>
                </a:solidFill>
              </a:rPr>
              <a:t>		Policies and update </a:t>
            </a:r>
            <a:r>
              <a:rPr lang="en-US" sz="2800" dirty="0">
                <a:solidFill>
                  <a:schemeClr val="tx1"/>
                </a:solidFill>
              </a:rPr>
              <a:t>accordingly.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806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90600" y="914400"/>
            <a:ext cx="6934200" cy="3641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u="sng" dirty="0" smtClean="0">
                <a:solidFill>
                  <a:schemeClr val="tx1"/>
                </a:solidFill>
              </a:rPr>
              <a:t>Information on the Bill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Relating </a:t>
            </a:r>
            <a:r>
              <a:rPr lang="en-US" sz="2800" dirty="0">
                <a:solidFill>
                  <a:schemeClr val="tx1"/>
                </a:solidFill>
              </a:rPr>
              <a:t>to the carrying of handguns on the campuses of institutions of higher education by licensed permit holders.</a:t>
            </a:r>
          </a:p>
          <a:p>
            <a:pPr lvl="0"/>
            <a:endParaRPr lang="en-US" sz="28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Campus </a:t>
            </a:r>
            <a:r>
              <a:rPr lang="en-US" sz="2800" dirty="0">
                <a:solidFill>
                  <a:schemeClr val="tx1"/>
                </a:solidFill>
              </a:rPr>
              <a:t>means all land and buildings owned or leased by an institution.</a:t>
            </a:r>
          </a:p>
          <a:p>
            <a:pPr lvl="0"/>
            <a:endParaRPr lang="en-US" sz="24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272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4588" y="806487"/>
            <a:ext cx="7008812" cy="392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Tasks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tx1"/>
                </a:solidFill>
              </a:rPr>
              <a:t>– </a:t>
            </a:r>
            <a:r>
              <a:rPr lang="en-US" sz="2800" b="1" dirty="0" smtClean="0">
                <a:solidFill>
                  <a:schemeClr val="tx1"/>
                </a:solidFill>
              </a:rPr>
              <a:t>Legal and Conduct Issues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c.  Interface with UT System OGC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	concerning legal matters and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	provisions adopted by UTA.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	d.  Assist with reporting requirements.</a:t>
            </a:r>
            <a:endParaRPr lang="en-US" sz="28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157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933529"/>
            <a:ext cx="6629400" cy="607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4900" y="895705"/>
            <a:ext cx="7505700" cy="59890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Tasks</a:t>
            </a:r>
            <a:r>
              <a:rPr lang="en-US" sz="2800" dirty="0" smtClean="0">
                <a:solidFill>
                  <a:schemeClr val="tx1"/>
                </a:solidFill>
              </a:rPr>
              <a:t> –</a:t>
            </a:r>
            <a:r>
              <a:rPr lang="en-US" sz="2800" b="1" dirty="0" smtClean="0">
                <a:solidFill>
                  <a:schemeClr val="tx1"/>
                </a:solidFill>
              </a:rPr>
              <a:t> Training and Communications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  <a:p>
            <a:pPr lvl="0"/>
            <a:r>
              <a:rPr lang="en-US" sz="2800" dirty="0" smtClean="0">
                <a:solidFill>
                  <a:schemeClr val="tx1"/>
                </a:solidFill>
              </a:rPr>
              <a:t>	a.	Publicize </a:t>
            </a:r>
            <a:r>
              <a:rPr lang="en-US" sz="2800" dirty="0">
                <a:solidFill>
                  <a:schemeClr val="tx1"/>
                </a:solidFill>
              </a:rPr>
              <a:t>and promote the series of </a:t>
            </a:r>
            <a:r>
              <a:rPr lang="en-US" sz="2800" dirty="0" smtClean="0">
                <a:solidFill>
                  <a:schemeClr val="tx1"/>
                </a:solidFill>
              </a:rPr>
              <a:t>				campus 	conversations with </a:t>
            </a:r>
            <a:r>
              <a:rPr lang="en-US" sz="2800" dirty="0">
                <a:solidFill>
                  <a:schemeClr val="tx1"/>
                </a:solidFill>
              </a:rPr>
              <a:t>various </a:t>
            </a:r>
            <a:r>
              <a:rPr lang="en-US" sz="2800" dirty="0" smtClean="0">
                <a:solidFill>
                  <a:schemeClr val="tx1"/>
                </a:solidFill>
              </a:rPr>
              <a:t>				constituencies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0"/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  <a:p>
            <a:pPr lvl="0"/>
            <a:r>
              <a:rPr lang="en-US" sz="2800" dirty="0" smtClean="0">
                <a:solidFill>
                  <a:schemeClr val="tx1"/>
                </a:solidFill>
              </a:rPr>
              <a:t>	b.	Create and manage website to include 			survey form, data collection and 					analysis.</a:t>
            </a:r>
          </a:p>
          <a:p>
            <a:pPr lvl="0"/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	</a:t>
            </a:r>
            <a:r>
              <a:rPr lang="en-US" sz="2800" dirty="0">
                <a:solidFill>
                  <a:schemeClr val="tx1"/>
                </a:solidFill>
              </a:rPr>
              <a:t>c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r>
              <a:rPr lang="en-US" sz="2800" dirty="0">
                <a:solidFill>
                  <a:schemeClr val="tx1"/>
                </a:solidFill>
              </a:rPr>
              <a:t>	Create and post online the basic “Fact 			</a:t>
            </a:r>
            <a:r>
              <a:rPr lang="en-US" sz="2800" dirty="0" smtClean="0">
                <a:solidFill>
                  <a:schemeClr val="tx1"/>
                </a:solidFill>
              </a:rPr>
              <a:t>Kit</a:t>
            </a:r>
            <a:r>
              <a:rPr lang="en-US" sz="2800" dirty="0">
                <a:solidFill>
                  <a:schemeClr val="tx1"/>
                </a:solidFill>
              </a:rPr>
              <a:t>” for Campus Carry, to include FAQ’s,			</a:t>
            </a:r>
            <a:r>
              <a:rPr lang="en-US" sz="2800" dirty="0" smtClean="0">
                <a:solidFill>
                  <a:schemeClr val="tx1"/>
                </a:solidFill>
              </a:rPr>
              <a:t>the </a:t>
            </a:r>
            <a:r>
              <a:rPr lang="en-US" sz="2800" dirty="0">
                <a:solidFill>
                  <a:schemeClr val="tx1"/>
                </a:solidFill>
              </a:rPr>
              <a:t>law itself, schedule of 	meetings.  </a:t>
            </a:r>
          </a:p>
          <a:p>
            <a:pPr lvl="0"/>
            <a:endParaRPr lang="en-US" sz="2400" dirty="0">
              <a:solidFill>
                <a:schemeClr val="tx1"/>
              </a:solidFill>
            </a:endParaRPr>
          </a:p>
          <a:p>
            <a:pPr lvl="0"/>
            <a:r>
              <a:rPr lang="en-US" sz="2400" dirty="0" smtClean="0">
                <a:solidFill>
                  <a:schemeClr val="tx1"/>
                </a:solidFill>
              </a:rPr>
              <a:t>	</a:t>
            </a:r>
            <a:endParaRPr lang="en-U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366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933529"/>
            <a:ext cx="6629400" cy="6076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104900" y="895705"/>
            <a:ext cx="7277100" cy="5158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Tasks</a:t>
            </a:r>
            <a:r>
              <a:rPr lang="en-US" sz="2800" dirty="0" smtClean="0">
                <a:solidFill>
                  <a:schemeClr val="tx1"/>
                </a:solidFill>
              </a:rPr>
              <a:t> – </a:t>
            </a:r>
            <a:r>
              <a:rPr lang="en-US" sz="2800" b="1" dirty="0" smtClean="0">
                <a:solidFill>
                  <a:schemeClr val="tx1"/>
                </a:solidFill>
              </a:rPr>
              <a:t>Training and Communications</a:t>
            </a:r>
            <a:endParaRPr lang="en-US" sz="2800" dirty="0" smtClean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  <a:p>
            <a:pPr lvl="0"/>
            <a:r>
              <a:rPr lang="en-US" sz="2800" dirty="0" smtClean="0">
                <a:solidFill>
                  <a:schemeClr val="tx1"/>
                </a:solidFill>
              </a:rPr>
              <a:t>	d.	</a:t>
            </a:r>
            <a:r>
              <a:rPr lang="en-US" sz="2800" dirty="0">
                <a:solidFill>
                  <a:schemeClr val="tx1"/>
                </a:solidFill>
              </a:rPr>
              <a:t>D</a:t>
            </a:r>
            <a:r>
              <a:rPr lang="en-US" sz="2800" dirty="0" smtClean="0">
                <a:solidFill>
                  <a:schemeClr val="tx1"/>
                </a:solidFill>
              </a:rPr>
              <a:t>evelop training and </a:t>
            </a:r>
            <a:r>
              <a:rPr lang="en-US" sz="2800" dirty="0">
                <a:solidFill>
                  <a:schemeClr val="tx1"/>
                </a:solidFill>
              </a:rPr>
              <a:t>communications </a:t>
            </a:r>
            <a:r>
              <a:rPr lang="en-US" sz="2800" dirty="0" smtClean="0">
                <a:solidFill>
                  <a:schemeClr val="tx1"/>
                </a:solidFill>
              </a:rPr>
              <a:t>		materials </a:t>
            </a:r>
            <a:r>
              <a:rPr lang="en-US" sz="2800" dirty="0">
                <a:solidFill>
                  <a:schemeClr val="tx1"/>
                </a:solidFill>
              </a:rPr>
              <a:t>for </a:t>
            </a:r>
            <a:r>
              <a:rPr lang="en-US" sz="2800" dirty="0" smtClean="0">
                <a:solidFill>
                  <a:schemeClr val="tx1"/>
                </a:solidFill>
              </a:rPr>
              <a:t>DSL’s </a:t>
            </a:r>
            <a:r>
              <a:rPr lang="en-US" sz="2800" dirty="0">
                <a:solidFill>
                  <a:schemeClr val="tx1"/>
                </a:solidFill>
              </a:rPr>
              <a:t>to </a:t>
            </a:r>
            <a:r>
              <a:rPr lang="en-US" sz="2800" dirty="0" smtClean="0">
                <a:solidFill>
                  <a:schemeClr val="tx1"/>
                </a:solidFill>
              </a:rPr>
              <a:t>use </a:t>
            </a:r>
            <a:r>
              <a:rPr lang="en-US" sz="2800" dirty="0">
                <a:solidFill>
                  <a:schemeClr val="tx1"/>
                </a:solidFill>
              </a:rPr>
              <a:t>in fielding </a:t>
            </a:r>
            <a:r>
              <a:rPr lang="en-US" sz="2800" dirty="0" smtClean="0">
                <a:solidFill>
                  <a:schemeClr val="tx1"/>
                </a:solidFill>
              </a:rPr>
              <a:t>			inquiries </a:t>
            </a:r>
            <a:r>
              <a:rPr lang="en-US" sz="2800" dirty="0">
                <a:solidFill>
                  <a:schemeClr val="tx1"/>
                </a:solidFill>
              </a:rPr>
              <a:t>and distributing </a:t>
            </a:r>
            <a:r>
              <a:rPr lang="en-US" sz="2800" dirty="0" smtClean="0">
                <a:solidFill>
                  <a:schemeClr val="tx1"/>
                </a:solidFill>
              </a:rPr>
              <a:t>information 			on this subject.</a:t>
            </a:r>
          </a:p>
          <a:p>
            <a:pPr lvl="0"/>
            <a:endParaRPr lang="en-US" sz="2800" dirty="0">
              <a:solidFill>
                <a:schemeClr val="tx1"/>
              </a:solidFill>
            </a:endParaRPr>
          </a:p>
          <a:p>
            <a:pPr lvl="0"/>
            <a:r>
              <a:rPr lang="en-US" sz="2800" dirty="0" smtClean="0">
                <a:solidFill>
                  <a:schemeClr val="tx1"/>
                </a:solidFill>
              </a:rPr>
              <a:t>	e.  Interface with UT System 							Governmental Relations concerning 			legislative matters.</a:t>
            </a:r>
          </a:p>
          <a:p>
            <a:pPr lvl="0"/>
            <a:endParaRPr lang="en-US" sz="2800" dirty="0">
              <a:solidFill>
                <a:schemeClr val="tx1"/>
              </a:solidFill>
            </a:endParaRPr>
          </a:p>
          <a:p>
            <a:pPr lvl="0"/>
            <a:r>
              <a:rPr lang="en-US" sz="2800" dirty="0" smtClean="0">
                <a:solidFill>
                  <a:schemeClr val="tx1"/>
                </a:solidFill>
              </a:rPr>
              <a:t>	f.  Assist with reporting requirements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778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2188" y="457200"/>
            <a:ext cx="7162800" cy="4042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Possible Provisions -</a:t>
            </a:r>
          </a:p>
          <a:p>
            <a:pPr lvl="1"/>
            <a:endParaRPr lang="en-US" sz="2800" dirty="0">
              <a:solidFill>
                <a:schemeClr val="tx1"/>
              </a:solidFill>
            </a:endParaRPr>
          </a:p>
          <a:p>
            <a:pPr lvl="2"/>
            <a:r>
              <a:rPr lang="en-US" sz="2800" dirty="0" smtClean="0">
                <a:solidFill>
                  <a:schemeClr val="tx1"/>
                </a:solidFill>
              </a:rPr>
              <a:t>	i.	Public </a:t>
            </a:r>
            <a:r>
              <a:rPr lang="en-US" sz="2800" dirty="0">
                <a:solidFill>
                  <a:schemeClr val="tx1"/>
                </a:solidFill>
              </a:rPr>
              <a:t>Assembly </a:t>
            </a:r>
            <a:r>
              <a:rPr lang="en-US" sz="2800" dirty="0" smtClean="0">
                <a:solidFill>
                  <a:schemeClr val="tx1"/>
                </a:solidFill>
              </a:rPr>
              <a:t>Venues</a:t>
            </a:r>
          </a:p>
          <a:p>
            <a:pPr lvl="2"/>
            <a:endParaRPr lang="en-US" sz="2800" dirty="0">
              <a:solidFill>
                <a:schemeClr val="tx1"/>
              </a:solidFill>
            </a:endParaRPr>
          </a:p>
          <a:p>
            <a:pPr lvl="3"/>
            <a:r>
              <a:rPr lang="en-US" sz="2800" dirty="0" smtClean="0">
                <a:solidFill>
                  <a:schemeClr val="tx1"/>
                </a:solidFill>
              </a:rPr>
              <a:t>	1.	College </a:t>
            </a:r>
            <a:r>
              <a:rPr lang="en-US" sz="2800" dirty="0">
                <a:solidFill>
                  <a:schemeClr val="tx1"/>
                </a:solidFill>
              </a:rPr>
              <a:t>Park Center</a:t>
            </a:r>
          </a:p>
          <a:p>
            <a:pPr lvl="3"/>
            <a:r>
              <a:rPr lang="en-US" sz="2800" dirty="0" smtClean="0">
                <a:solidFill>
                  <a:schemeClr val="tx1"/>
                </a:solidFill>
              </a:rPr>
              <a:t>	2.	Texas </a:t>
            </a:r>
            <a:r>
              <a:rPr lang="en-US" sz="2800" dirty="0">
                <a:solidFill>
                  <a:schemeClr val="tx1"/>
                </a:solidFill>
              </a:rPr>
              <a:t>Hall</a:t>
            </a:r>
          </a:p>
          <a:p>
            <a:pPr lvl="3"/>
            <a:r>
              <a:rPr lang="en-US" sz="2800" dirty="0" smtClean="0">
                <a:solidFill>
                  <a:schemeClr val="tx1"/>
                </a:solidFill>
              </a:rPr>
              <a:t>	3.	Maverick </a:t>
            </a:r>
            <a:r>
              <a:rPr lang="en-US" sz="2800" dirty="0">
                <a:solidFill>
                  <a:schemeClr val="tx1"/>
                </a:solidFill>
              </a:rPr>
              <a:t>Stadium</a:t>
            </a:r>
          </a:p>
          <a:p>
            <a:pPr lvl="3"/>
            <a:r>
              <a:rPr lang="en-US" sz="2800" dirty="0" smtClean="0">
                <a:solidFill>
                  <a:schemeClr val="tx1"/>
                </a:solidFill>
              </a:rPr>
              <a:t>	4.	Clay </a:t>
            </a:r>
            <a:r>
              <a:rPr lang="en-US" sz="2800" dirty="0">
                <a:solidFill>
                  <a:schemeClr val="tx1"/>
                </a:solidFill>
              </a:rPr>
              <a:t>Gould Baseball Stadium</a:t>
            </a:r>
          </a:p>
          <a:p>
            <a:pPr lvl="3"/>
            <a:r>
              <a:rPr lang="en-US" sz="2800" dirty="0" smtClean="0">
                <a:solidFill>
                  <a:schemeClr val="tx1"/>
                </a:solidFill>
              </a:rPr>
              <a:t>	5.	Allan </a:t>
            </a:r>
            <a:r>
              <a:rPr lang="en-US" sz="2800" dirty="0">
                <a:solidFill>
                  <a:schemeClr val="tx1"/>
                </a:solidFill>
              </a:rPr>
              <a:t>Saxe Softball Field</a:t>
            </a:r>
          </a:p>
          <a:p>
            <a:pPr lvl="2"/>
            <a:r>
              <a:rPr lang="en-US" sz="2400" dirty="0" smtClean="0">
                <a:solidFill>
                  <a:schemeClr val="tx1"/>
                </a:solidFill>
              </a:rPr>
              <a:t>	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13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2188" y="457200"/>
            <a:ext cx="7162800" cy="6103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Possible Provisions -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2"/>
            <a:r>
              <a:rPr lang="en-US" sz="2800" dirty="0" smtClean="0">
                <a:solidFill>
                  <a:schemeClr val="tx1"/>
                </a:solidFill>
              </a:rPr>
              <a:t>	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ii.	YWCA </a:t>
            </a:r>
            <a:r>
              <a:rPr lang="en-US" sz="2800" dirty="0">
                <a:solidFill>
                  <a:schemeClr val="tx1"/>
                </a:solidFill>
              </a:rPr>
              <a:t>Childcare Facility 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2"/>
            <a:r>
              <a:rPr lang="en-US" sz="2800" dirty="0" smtClean="0">
                <a:solidFill>
                  <a:schemeClr val="tx1"/>
                </a:solidFill>
              </a:rPr>
              <a:t> </a:t>
            </a:r>
            <a:endParaRPr lang="en-US" sz="2800" dirty="0">
              <a:solidFill>
                <a:schemeClr val="tx1"/>
              </a:solidFill>
            </a:endParaRPr>
          </a:p>
          <a:p>
            <a:pPr lvl="2"/>
            <a:r>
              <a:rPr lang="en-US" sz="2800" dirty="0" smtClean="0">
                <a:solidFill>
                  <a:schemeClr val="tx1"/>
                </a:solidFill>
              </a:rPr>
              <a:t>	iii.	Other </a:t>
            </a:r>
            <a:r>
              <a:rPr lang="en-US" sz="2800" dirty="0">
                <a:solidFill>
                  <a:schemeClr val="tx1"/>
                </a:solidFill>
              </a:rPr>
              <a:t>performing arts venues </a:t>
            </a:r>
            <a:r>
              <a:rPr lang="en-US" sz="2800" dirty="0" smtClean="0">
                <a:solidFill>
                  <a:schemeClr val="tx1"/>
                </a:solidFill>
              </a:rPr>
              <a:t>			(</a:t>
            </a:r>
            <a:r>
              <a:rPr lang="en-US" sz="2800" dirty="0">
                <a:solidFill>
                  <a:schemeClr val="tx1"/>
                </a:solidFill>
              </a:rPr>
              <a:t>Rosebud </a:t>
            </a:r>
            <a:r>
              <a:rPr lang="en-US" sz="2800" dirty="0" smtClean="0">
                <a:solidFill>
                  <a:schemeClr val="tx1"/>
                </a:solidFill>
              </a:rPr>
              <a:t>Theatre</a:t>
            </a:r>
            <a:r>
              <a:rPr lang="en-US" sz="2800" dirty="0">
                <a:solidFill>
                  <a:schemeClr val="tx1"/>
                </a:solidFill>
              </a:rPr>
              <a:t>, Irons Recital, </a:t>
            </a:r>
            <a:r>
              <a:rPr lang="en-US" sz="2800" dirty="0" smtClean="0">
                <a:solidFill>
                  <a:schemeClr val="tx1"/>
                </a:solidFill>
              </a:rPr>
              <a:t>		Lone </a:t>
            </a:r>
            <a:r>
              <a:rPr lang="en-US" sz="2800" dirty="0">
                <a:solidFill>
                  <a:schemeClr val="tx1"/>
                </a:solidFill>
              </a:rPr>
              <a:t>Star Auditorium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</a:p>
          <a:p>
            <a:pPr lvl="2"/>
            <a:endParaRPr lang="en-US" sz="2800" dirty="0">
              <a:solidFill>
                <a:schemeClr val="tx1"/>
              </a:solidFill>
            </a:endParaRPr>
          </a:p>
          <a:p>
            <a:pPr lvl="2"/>
            <a:r>
              <a:rPr lang="en-US" sz="2800" dirty="0" smtClean="0">
                <a:solidFill>
                  <a:schemeClr val="tx1"/>
                </a:solidFill>
              </a:rPr>
              <a:t>	iv. Counseling </a:t>
            </a:r>
            <a:r>
              <a:rPr lang="en-US" sz="2800" dirty="0">
                <a:solidFill>
                  <a:schemeClr val="tx1"/>
                </a:solidFill>
              </a:rPr>
              <a:t>and Mental Health 			(Student Health </a:t>
            </a:r>
            <a:r>
              <a:rPr lang="en-US" sz="2800" dirty="0" smtClean="0">
                <a:solidFill>
                  <a:schemeClr val="tx1"/>
                </a:solidFill>
              </a:rPr>
              <a:t>Center &amp; 					Ransom Hall), </a:t>
            </a:r>
            <a:r>
              <a:rPr lang="en-US" sz="2800" dirty="0">
                <a:solidFill>
                  <a:schemeClr val="tx1"/>
                </a:solidFill>
              </a:rPr>
              <a:t>					</a:t>
            </a:r>
          </a:p>
          <a:p>
            <a:pPr lvl="2"/>
            <a:endParaRPr lang="en-US" sz="2800" dirty="0">
              <a:solidFill>
                <a:schemeClr val="tx1"/>
              </a:solidFill>
            </a:endParaRP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	v.	College Park Retail (where 				alcohol is served)</a:t>
            </a:r>
          </a:p>
          <a:p>
            <a:pPr lvl="2"/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01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2188" y="457200"/>
            <a:ext cx="7162800" cy="6218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800" b="1" dirty="0" smtClean="0">
              <a:solidFill>
                <a:schemeClr val="tx1"/>
              </a:solidFill>
            </a:endParaRPr>
          </a:p>
          <a:p>
            <a:pPr lvl="1"/>
            <a:r>
              <a:rPr lang="en-US" sz="2800" b="1" dirty="0" smtClean="0">
                <a:solidFill>
                  <a:schemeClr val="tx1"/>
                </a:solidFill>
              </a:rPr>
              <a:t>Possible Provisions -</a:t>
            </a:r>
            <a:endParaRPr lang="en-US" sz="2800" dirty="0">
              <a:solidFill>
                <a:schemeClr val="tx1"/>
              </a:solidFill>
            </a:endParaRPr>
          </a:p>
          <a:p>
            <a:pPr lvl="2"/>
            <a:r>
              <a:rPr lang="en-US" sz="2800" dirty="0" smtClean="0">
                <a:solidFill>
                  <a:schemeClr val="tx1"/>
                </a:solidFill>
              </a:rPr>
              <a:t>	</a:t>
            </a:r>
          </a:p>
          <a:p>
            <a:pPr lvl="2"/>
            <a:r>
              <a:rPr lang="en-US" sz="2800" dirty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vi.		Select </a:t>
            </a:r>
            <a:r>
              <a:rPr lang="en-US" sz="2800" dirty="0">
                <a:solidFill>
                  <a:schemeClr val="tx1"/>
                </a:solidFill>
              </a:rPr>
              <a:t>research labs (certain </a:t>
            </a:r>
            <a:r>
              <a:rPr lang="en-US" sz="2800" dirty="0" smtClean="0">
                <a:solidFill>
                  <a:schemeClr val="tx1"/>
                </a:solidFill>
              </a:rPr>
              <a:t>			chemical </a:t>
            </a:r>
            <a:r>
              <a:rPr lang="en-US" sz="2800" dirty="0">
                <a:solidFill>
                  <a:schemeClr val="tx1"/>
                </a:solidFill>
              </a:rPr>
              <a:t>agents</a:t>
            </a:r>
            <a:r>
              <a:rPr lang="en-US" sz="2800" dirty="0" smtClean="0">
                <a:solidFill>
                  <a:schemeClr val="tx1"/>
                </a:solidFill>
              </a:rPr>
              <a:t>)</a:t>
            </a:r>
          </a:p>
          <a:p>
            <a:pPr lvl="2"/>
            <a:endParaRPr lang="en-US" sz="2800" dirty="0">
              <a:solidFill>
                <a:schemeClr val="tx1"/>
              </a:solidFill>
            </a:endParaRPr>
          </a:p>
          <a:p>
            <a:pPr lvl="2"/>
            <a:r>
              <a:rPr lang="en-US" sz="2800" dirty="0" smtClean="0">
                <a:solidFill>
                  <a:schemeClr val="tx1"/>
                </a:solidFill>
              </a:rPr>
              <a:t>	vii.		Social </a:t>
            </a:r>
            <a:r>
              <a:rPr lang="en-US" sz="2800" dirty="0">
                <a:solidFill>
                  <a:schemeClr val="tx1"/>
                </a:solidFill>
              </a:rPr>
              <a:t>Work Building B </a:t>
            </a:r>
            <a:r>
              <a:rPr lang="en-US" sz="2800" dirty="0" smtClean="0">
                <a:solidFill>
                  <a:schemeClr val="tx1"/>
                </a:solidFill>
              </a:rPr>
              <a:t>					(counseling clinic)</a:t>
            </a:r>
          </a:p>
          <a:p>
            <a:pPr lvl="2"/>
            <a:endParaRPr lang="en-US" sz="2800" dirty="0">
              <a:solidFill>
                <a:schemeClr val="tx1"/>
              </a:solidFill>
            </a:endParaRPr>
          </a:p>
          <a:p>
            <a:pPr lvl="2"/>
            <a:r>
              <a:rPr lang="en-US" sz="2800" dirty="0" smtClean="0">
                <a:solidFill>
                  <a:schemeClr val="tx1"/>
                </a:solidFill>
              </a:rPr>
              <a:t>	viii.	Maverick Activities Center</a:t>
            </a:r>
          </a:p>
          <a:p>
            <a:pPr lvl="2"/>
            <a:endParaRPr lang="en-US" sz="2800" dirty="0">
              <a:solidFill>
                <a:schemeClr val="tx1"/>
              </a:solidFill>
            </a:endParaRPr>
          </a:p>
          <a:p>
            <a:pPr lvl="2"/>
            <a:r>
              <a:rPr lang="en-US" sz="2800" dirty="0" smtClean="0">
                <a:solidFill>
                  <a:schemeClr val="tx1"/>
                </a:solidFill>
              </a:rPr>
              <a:t>	 ix.		Campus Housing	</a:t>
            </a:r>
            <a:endParaRPr lang="en-US" sz="2800" dirty="0">
              <a:solidFill>
                <a:schemeClr val="tx1"/>
              </a:solidFill>
            </a:endParaRPr>
          </a:p>
          <a:p>
            <a:pPr lvl="2"/>
            <a:r>
              <a:rPr lang="en-US" sz="2800" dirty="0" smtClean="0">
                <a:solidFill>
                  <a:schemeClr val="tx1"/>
                </a:solidFill>
              </a:rPr>
              <a:t>	</a:t>
            </a:r>
          </a:p>
          <a:p>
            <a:pPr lvl="1"/>
            <a:r>
              <a:rPr lang="en-US" sz="2400" dirty="0" smtClean="0">
                <a:solidFill>
                  <a:schemeClr val="tx1"/>
                </a:solidFill>
              </a:rPr>
              <a:t>   </a:t>
            </a:r>
            <a:endParaRPr lang="en-US" sz="2400" dirty="0">
              <a:solidFill>
                <a:schemeClr val="tx1"/>
              </a:solidFill>
            </a:endParaRPr>
          </a:p>
          <a:p>
            <a:pPr lvl="1"/>
            <a:r>
              <a:rPr lang="en-US" sz="2400" dirty="0">
                <a:solidFill>
                  <a:schemeClr val="tx1"/>
                </a:solidFill>
              </a:rPr>
              <a:t>   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 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94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6800" y="762000"/>
            <a:ext cx="7239000" cy="2897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Schedule </a:t>
            </a:r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September – </a:t>
            </a:r>
            <a:r>
              <a:rPr lang="en-US" sz="2800" b="1" dirty="0" smtClean="0">
                <a:solidFill>
                  <a:schemeClr val="tx1"/>
                </a:solidFill>
              </a:rPr>
              <a:t>October </a:t>
            </a:r>
            <a:r>
              <a:rPr lang="en-US" sz="2800" b="1" dirty="0">
                <a:solidFill>
                  <a:schemeClr val="tx1"/>
                </a:solidFill>
              </a:rPr>
              <a:t>2015</a:t>
            </a:r>
            <a:r>
              <a:rPr lang="en-US" sz="2800" dirty="0">
                <a:solidFill>
                  <a:schemeClr val="tx1"/>
                </a:solidFill>
              </a:rPr>
              <a:t>:  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	Town </a:t>
            </a:r>
            <a:r>
              <a:rPr lang="en-US" sz="2800" dirty="0">
                <a:solidFill>
                  <a:schemeClr val="tx1"/>
                </a:solidFill>
              </a:rPr>
              <a:t>Hall </a:t>
            </a:r>
            <a:r>
              <a:rPr lang="en-US" sz="2800" dirty="0" smtClean="0">
                <a:solidFill>
                  <a:schemeClr val="tx1"/>
                </a:solidFill>
              </a:rPr>
              <a:t>Meetings to </a:t>
            </a:r>
            <a:r>
              <a:rPr lang="en-US" sz="2800" dirty="0">
                <a:solidFill>
                  <a:schemeClr val="tx1"/>
                </a:solidFill>
              </a:rPr>
              <a:t>educate the </a:t>
            </a:r>
            <a:r>
              <a:rPr lang="en-US" sz="2800" dirty="0" smtClean="0">
                <a:solidFill>
                  <a:schemeClr val="tx1"/>
                </a:solidFill>
              </a:rPr>
              <a:t>	campus 	community </a:t>
            </a:r>
            <a:r>
              <a:rPr lang="en-US" sz="2800" dirty="0">
                <a:solidFill>
                  <a:schemeClr val="tx1"/>
                </a:solidFill>
              </a:rPr>
              <a:t>on SB 11 and </a:t>
            </a:r>
            <a:r>
              <a:rPr lang="en-US" sz="2800" dirty="0" smtClean="0">
                <a:solidFill>
                  <a:schemeClr val="tx1"/>
                </a:solidFill>
              </a:rPr>
              <a:t>	have 	open 	discussion or dialogue.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13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6800" y="762000"/>
            <a:ext cx="7315200" cy="4099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Schedule </a:t>
            </a:r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November 2015</a:t>
            </a:r>
            <a:r>
              <a:rPr lang="en-US" sz="2800" dirty="0">
                <a:solidFill>
                  <a:schemeClr val="tx1"/>
                </a:solidFill>
              </a:rPr>
              <a:t>:</a:t>
            </a:r>
            <a:r>
              <a:rPr lang="en-US" sz="2800" b="1" dirty="0">
                <a:solidFill>
                  <a:schemeClr val="tx1"/>
                </a:solidFill>
              </a:rPr>
              <a:t>  </a:t>
            </a:r>
            <a:endParaRPr lang="en-US" sz="2800" b="1" dirty="0" smtClean="0">
              <a:solidFill>
                <a:schemeClr val="tx1"/>
              </a:solidFill>
            </a:endParaRPr>
          </a:p>
          <a:p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	</a:t>
            </a:r>
            <a:r>
              <a:rPr lang="en-US" sz="2800" dirty="0" smtClean="0">
                <a:solidFill>
                  <a:schemeClr val="tx1"/>
                </a:solidFill>
              </a:rPr>
              <a:t>Consensus recommendations regarding 	any categories </a:t>
            </a:r>
            <a:r>
              <a:rPr lang="en-US" sz="2800" dirty="0">
                <a:solidFill>
                  <a:schemeClr val="tx1"/>
                </a:solidFill>
              </a:rPr>
              <a:t>of space to be </a:t>
            </a:r>
            <a:r>
              <a:rPr lang="en-US" sz="2800" dirty="0" smtClean="0">
                <a:solidFill>
                  <a:schemeClr val="tx1"/>
                </a:solidFill>
              </a:rPr>
              <a:t>	designated </a:t>
            </a:r>
            <a:r>
              <a:rPr lang="en-US" sz="2800" dirty="0">
                <a:solidFill>
                  <a:schemeClr val="tx1"/>
                </a:solidFill>
              </a:rPr>
              <a:t>as </a:t>
            </a:r>
            <a:r>
              <a:rPr lang="en-US" sz="2800" dirty="0" smtClean="0">
                <a:solidFill>
                  <a:schemeClr val="tx1"/>
                </a:solidFill>
              </a:rPr>
              <a:t>exclusion </a:t>
            </a:r>
            <a:r>
              <a:rPr lang="en-US" sz="2800" dirty="0">
                <a:solidFill>
                  <a:schemeClr val="tx1"/>
                </a:solidFill>
              </a:rPr>
              <a:t>zones </a:t>
            </a:r>
            <a:r>
              <a:rPr lang="en-US" sz="2800" dirty="0" smtClean="0">
                <a:solidFill>
                  <a:schemeClr val="tx1"/>
                </a:solidFill>
              </a:rPr>
              <a:t>on 	campus</a:t>
            </a:r>
            <a:r>
              <a:rPr lang="en-US" sz="2800" dirty="0">
                <a:solidFill>
                  <a:schemeClr val="tx1"/>
                </a:solidFill>
              </a:rPr>
              <a:t>. </a:t>
            </a:r>
            <a:r>
              <a:rPr lang="en-US" sz="2800" dirty="0" smtClean="0">
                <a:solidFill>
                  <a:schemeClr val="tx1"/>
                </a:solidFill>
              </a:rPr>
              <a:t>(</a:t>
            </a:r>
            <a:r>
              <a:rPr lang="en-US" sz="2800" dirty="0">
                <a:solidFill>
                  <a:schemeClr val="tx1"/>
                </a:solidFill>
              </a:rPr>
              <a:t>President </a:t>
            </a:r>
            <a:r>
              <a:rPr lang="en-US" sz="2800" dirty="0" smtClean="0">
                <a:solidFill>
                  <a:schemeClr val="tx1"/>
                </a:solidFill>
              </a:rPr>
              <a:t>	develops </a:t>
            </a:r>
            <a:r>
              <a:rPr lang="en-US" sz="2800" dirty="0">
                <a:solidFill>
                  <a:schemeClr val="tx1"/>
                </a:solidFill>
              </a:rPr>
              <a:t>rules, </a:t>
            </a:r>
            <a:r>
              <a:rPr lang="en-US" sz="2800" dirty="0" smtClean="0">
                <a:solidFill>
                  <a:schemeClr val="tx1"/>
                </a:solidFill>
              </a:rPr>
              <a:t>	regulations </a:t>
            </a:r>
            <a:r>
              <a:rPr lang="en-US" sz="2800" dirty="0">
                <a:solidFill>
                  <a:schemeClr val="tx1"/>
                </a:solidFill>
              </a:rPr>
              <a:t>and </a:t>
            </a:r>
            <a:r>
              <a:rPr lang="en-US" sz="2800" dirty="0" smtClean="0">
                <a:solidFill>
                  <a:schemeClr val="tx1"/>
                </a:solidFill>
              </a:rPr>
              <a:t>provisions for </a:t>
            </a:r>
            <a:r>
              <a:rPr lang="en-US" sz="2800" dirty="0">
                <a:solidFill>
                  <a:schemeClr val="tx1"/>
                </a:solidFill>
              </a:rPr>
              <a:t>System </a:t>
            </a:r>
            <a:r>
              <a:rPr lang="en-US" sz="2800" dirty="0" smtClean="0">
                <a:solidFill>
                  <a:schemeClr val="tx1"/>
                </a:solidFill>
              </a:rPr>
              <a:t>	and </a:t>
            </a:r>
            <a:r>
              <a:rPr lang="en-US" sz="2800" dirty="0">
                <a:solidFill>
                  <a:schemeClr val="tx1"/>
                </a:solidFill>
              </a:rPr>
              <a:t>BOR consideration</a:t>
            </a:r>
            <a:r>
              <a:rPr lang="en-US" sz="2800" dirty="0" smtClean="0">
                <a:solidFill>
                  <a:schemeClr val="tx1"/>
                </a:solidFill>
              </a:rPr>
              <a:t>).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8479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6800" y="762000"/>
            <a:ext cx="7162800" cy="4901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Schedule </a:t>
            </a:r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December </a:t>
            </a:r>
            <a:r>
              <a:rPr lang="en-US" sz="2800" b="1" dirty="0">
                <a:solidFill>
                  <a:schemeClr val="tx1"/>
                </a:solidFill>
              </a:rPr>
              <a:t>4, 2015</a:t>
            </a:r>
            <a:r>
              <a:rPr lang="en-US" sz="2800" dirty="0">
                <a:solidFill>
                  <a:schemeClr val="tx1"/>
                </a:solidFill>
              </a:rPr>
              <a:t>:  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	President </a:t>
            </a:r>
            <a:r>
              <a:rPr lang="en-US" sz="2800" dirty="0">
                <a:solidFill>
                  <a:schemeClr val="tx1"/>
                </a:solidFill>
              </a:rPr>
              <a:t>submits </a:t>
            </a:r>
            <a:r>
              <a:rPr lang="en-US" sz="2800" dirty="0" smtClean="0">
                <a:solidFill>
                  <a:schemeClr val="tx1"/>
                </a:solidFill>
              </a:rPr>
              <a:t>preliminary campus 	plans to </a:t>
            </a:r>
            <a:r>
              <a:rPr lang="en-US" sz="2800" dirty="0">
                <a:solidFill>
                  <a:schemeClr val="tx1"/>
                </a:solidFill>
              </a:rPr>
              <a:t>UT System </a:t>
            </a:r>
            <a:r>
              <a:rPr lang="en-US" sz="2800" dirty="0" smtClean="0">
                <a:solidFill>
                  <a:schemeClr val="tx1"/>
                </a:solidFill>
              </a:rPr>
              <a:t>	Administration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December </a:t>
            </a:r>
            <a:r>
              <a:rPr lang="en-US" sz="2800" b="1" dirty="0">
                <a:solidFill>
                  <a:schemeClr val="tx1"/>
                </a:solidFill>
              </a:rPr>
              <a:t>11, 2015</a:t>
            </a:r>
            <a:r>
              <a:rPr lang="en-US" sz="2800" dirty="0">
                <a:solidFill>
                  <a:schemeClr val="tx1"/>
                </a:solidFill>
              </a:rPr>
              <a:t>:  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	UT </a:t>
            </a:r>
            <a:r>
              <a:rPr lang="en-US" sz="2800" dirty="0">
                <a:solidFill>
                  <a:schemeClr val="tx1"/>
                </a:solidFill>
              </a:rPr>
              <a:t>System provides </a:t>
            </a:r>
            <a:r>
              <a:rPr lang="en-US" sz="2800" dirty="0" smtClean="0">
                <a:solidFill>
                  <a:schemeClr val="tx1"/>
                </a:solidFill>
              </a:rPr>
              <a:t>feedback </a:t>
            </a:r>
            <a:r>
              <a:rPr lang="en-US" sz="2800" dirty="0">
                <a:solidFill>
                  <a:schemeClr val="tx1"/>
                </a:solidFill>
              </a:rPr>
              <a:t>to </a:t>
            </a:r>
            <a:r>
              <a:rPr lang="en-US" sz="2800" dirty="0" smtClean="0">
                <a:solidFill>
                  <a:schemeClr val="tx1"/>
                </a:solidFill>
              </a:rPr>
              <a:t>	Presidents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endParaRPr lang="en-US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441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6800" y="762000"/>
            <a:ext cx="7315200" cy="450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Schedule </a:t>
            </a:r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December 18, 2015</a:t>
            </a:r>
            <a:r>
              <a:rPr lang="en-US" sz="2800" dirty="0">
                <a:solidFill>
                  <a:schemeClr val="tx1"/>
                </a:solidFill>
              </a:rPr>
              <a:t>:  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	President </a:t>
            </a:r>
            <a:r>
              <a:rPr lang="en-US" sz="2800" dirty="0">
                <a:solidFill>
                  <a:schemeClr val="tx1"/>
                </a:solidFill>
              </a:rPr>
              <a:t>submits final </a:t>
            </a:r>
            <a:r>
              <a:rPr lang="en-US" sz="2800" dirty="0" smtClean="0">
                <a:solidFill>
                  <a:schemeClr val="tx1"/>
                </a:solidFill>
              </a:rPr>
              <a:t>plan to </a:t>
            </a:r>
            <a:r>
              <a:rPr lang="en-US" sz="2800" dirty="0">
                <a:solidFill>
                  <a:schemeClr val="tx1"/>
                </a:solidFill>
              </a:rPr>
              <a:t>UT System </a:t>
            </a:r>
            <a:r>
              <a:rPr lang="en-US" sz="2800" dirty="0" smtClean="0">
                <a:solidFill>
                  <a:schemeClr val="tx1"/>
                </a:solidFill>
              </a:rPr>
              <a:t>	Administration</a:t>
            </a:r>
            <a:r>
              <a:rPr lang="en-US" sz="2800" dirty="0">
                <a:solidFill>
                  <a:schemeClr val="tx1"/>
                </a:solidFill>
              </a:rPr>
              <a:t>.</a:t>
            </a: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February </a:t>
            </a:r>
            <a:r>
              <a:rPr lang="en-US" sz="2800" b="1" dirty="0">
                <a:solidFill>
                  <a:schemeClr val="tx1"/>
                </a:solidFill>
              </a:rPr>
              <a:t>10, 2016</a:t>
            </a:r>
            <a:r>
              <a:rPr lang="en-US" sz="2800" dirty="0">
                <a:solidFill>
                  <a:schemeClr val="tx1"/>
                </a:solidFill>
              </a:rPr>
              <a:t>:  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	BOR </a:t>
            </a:r>
            <a:r>
              <a:rPr lang="en-US" sz="2800" dirty="0">
                <a:solidFill>
                  <a:schemeClr val="tx1"/>
                </a:solidFill>
              </a:rPr>
              <a:t>meets and </a:t>
            </a:r>
            <a:r>
              <a:rPr lang="en-US" sz="2800" dirty="0" smtClean="0">
                <a:solidFill>
                  <a:schemeClr val="tx1"/>
                </a:solidFill>
              </a:rPr>
              <a:t>reviews campus </a:t>
            </a:r>
            <a:r>
              <a:rPr lang="en-US" sz="2800" dirty="0">
                <a:solidFill>
                  <a:schemeClr val="tx1"/>
                </a:solidFill>
              </a:rPr>
              <a:t>plans</a:t>
            </a:r>
          </a:p>
          <a:p>
            <a:endParaRPr lang="en-US" sz="2800" b="1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1563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914400"/>
            <a:ext cx="6858000" cy="5674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u="sng" dirty="0">
                <a:solidFill>
                  <a:schemeClr val="tx1"/>
                </a:solidFill>
              </a:rPr>
              <a:t>Information on the </a:t>
            </a:r>
            <a:r>
              <a:rPr lang="en-US" sz="2800" b="1" u="sng" dirty="0" smtClean="0">
                <a:solidFill>
                  <a:schemeClr val="tx1"/>
                </a:solidFill>
              </a:rPr>
              <a:t>Bill</a:t>
            </a:r>
          </a:p>
          <a:p>
            <a:pPr lvl="0"/>
            <a:endParaRPr lang="en-US" sz="2800" b="1" u="sng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 license holder may carry a concealed handgun on the campus in approved locations.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UTA may not adopt any rule, regulation, or other provision prohibiting license holders from carrying a handgun on the </a:t>
            </a:r>
            <a:r>
              <a:rPr lang="en-US" sz="2800" dirty="0" smtClean="0">
                <a:solidFill>
                  <a:schemeClr val="tx1"/>
                </a:solidFill>
              </a:rPr>
              <a:t>campus (i.e. no “blanket ban”)</a:t>
            </a:r>
            <a:endParaRPr lang="en-US" sz="2800" dirty="0">
              <a:solidFill>
                <a:schemeClr val="tx1"/>
              </a:solidFill>
            </a:endParaRPr>
          </a:p>
          <a:p>
            <a:pPr lvl="0"/>
            <a:endParaRPr lang="en-US" sz="2800" b="1" u="sng" dirty="0" smtClean="0">
              <a:solidFill>
                <a:schemeClr val="tx1"/>
              </a:solidFill>
            </a:endParaRPr>
          </a:p>
          <a:p>
            <a:pPr lvl="0"/>
            <a:endParaRPr lang="en-US" sz="2800" b="1" u="sng" dirty="0">
              <a:solidFill>
                <a:schemeClr val="tx1"/>
              </a:solidFill>
            </a:endParaRPr>
          </a:p>
          <a:p>
            <a:pPr lvl="0"/>
            <a:endParaRPr lang="en-US" b="1" u="sng" dirty="0" smtClean="0">
              <a:solidFill>
                <a:schemeClr val="tx1"/>
              </a:solidFill>
            </a:endParaRPr>
          </a:p>
          <a:p>
            <a:pPr lvl="0"/>
            <a:endParaRPr lang="en-US" b="1" u="sng" dirty="0">
              <a:solidFill>
                <a:schemeClr val="tx1"/>
              </a:solidFill>
            </a:endParaRPr>
          </a:p>
          <a:p>
            <a:pPr lvl="0"/>
            <a:endParaRPr lang="en-U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306401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66800" y="762000"/>
            <a:ext cx="7315200" cy="530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Schedule </a:t>
            </a:r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 </a:t>
            </a:r>
          </a:p>
          <a:p>
            <a:r>
              <a:rPr lang="en-US" sz="2800" b="1" dirty="0" smtClean="0">
                <a:solidFill>
                  <a:schemeClr val="tx1"/>
                </a:solidFill>
              </a:rPr>
              <a:t>February </a:t>
            </a:r>
            <a:r>
              <a:rPr lang="en-US" sz="2800" b="1" dirty="0">
                <a:solidFill>
                  <a:schemeClr val="tx1"/>
                </a:solidFill>
              </a:rPr>
              <a:t>15, 2016</a:t>
            </a:r>
            <a:r>
              <a:rPr lang="en-US" sz="2800" dirty="0">
                <a:solidFill>
                  <a:schemeClr val="tx1"/>
                </a:solidFill>
              </a:rPr>
              <a:t>:  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	Campuses </a:t>
            </a:r>
            <a:r>
              <a:rPr lang="en-US" sz="2800" dirty="0">
                <a:solidFill>
                  <a:schemeClr val="tx1"/>
                </a:solidFill>
              </a:rPr>
              <a:t>begin </a:t>
            </a:r>
            <a:r>
              <a:rPr lang="en-US" sz="2800" dirty="0" smtClean="0">
                <a:solidFill>
                  <a:schemeClr val="tx1"/>
                </a:solidFill>
              </a:rPr>
              <a:t>implementing plans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b="1" dirty="0" smtClean="0">
              <a:solidFill>
                <a:schemeClr val="tx1"/>
              </a:solidFill>
            </a:endParaRPr>
          </a:p>
          <a:p>
            <a:r>
              <a:rPr lang="en-US" sz="2800" b="1" dirty="0" smtClean="0">
                <a:solidFill>
                  <a:schemeClr val="tx1"/>
                </a:solidFill>
              </a:rPr>
              <a:t>July </a:t>
            </a:r>
            <a:r>
              <a:rPr lang="en-US" sz="2800" b="1" dirty="0">
                <a:solidFill>
                  <a:schemeClr val="tx1"/>
                </a:solidFill>
              </a:rPr>
              <a:t>1, 2016</a:t>
            </a:r>
            <a:r>
              <a:rPr lang="en-US" sz="2800" dirty="0">
                <a:solidFill>
                  <a:schemeClr val="tx1"/>
                </a:solidFill>
              </a:rPr>
              <a:t>:  </a:t>
            </a:r>
            <a:endParaRPr lang="en-US" sz="2800" dirty="0" smtClean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 smtClean="0">
                <a:solidFill>
                  <a:schemeClr val="tx1"/>
                </a:solidFill>
              </a:rPr>
              <a:t>	All </a:t>
            </a:r>
            <a:r>
              <a:rPr lang="en-US" sz="2800" dirty="0">
                <a:solidFill>
                  <a:schemeClr val="tx1"/>
                </a:solidFill>
              </a:rPr>
              <a:t>new physical plant facilities </a:t>
            </a:r>
            <a:r>
              <a:rPr lang="en-US" sz="2800" dirty="0" smtClean="0">
                <a:solidFill>
                  <a:schemeClr val="tx1"/>
                </a:solidFill>
              </a:rPr>
              <a:t>such as 	storage lockers</a:t>
            </a:r>
            <a:r>
              <a:rPr lang="en-US" sz="2800" dirty="0">
                <a:solidFill>
                  <a:schemeClr val="tx1"/>
                </a:solidFill>
              </a:rPr>
              <a:t>, signage, etc. are </a:t>
            </a:r>
            <a:r>
              <a:rPr lang="en-US" sz="2800" dirty="0" smtClean="0">
                <a:solidFill>
                  <a:schemeClr val="tx1"/>
                </a:solidFill>
              </a:rPr>
              <a:t>	in 	place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August 1, 2016</a:t>
            </a:r>
            <a:r>
              <a:rPr lang="en-US" sz="2800" dirty="0">
                <a:solidFill>
                  <a:schemeClr val="tx1"/>
                </a:solidFill>
              </a:rPr>
              <a:t>:  </a:t>
            </a:r>
            <a:r>
              <a:rPr lang="en-US" sz="2800" dirty="0" smtClean="0">
                <a:solidFill>
                  <a:schemeClr val="tx1"/>
                </a:solidFill>
              </a:rPr>
              <a:t>Law </a:t>
            </a:r>
            <a:r>
              <a:rPr lang="en-US" sz="2800" dirty="0">
                <a:solidFill>
                  <a:schemeClr val="tx1"/>
                </a:solidFill>
              </a:rPr>
              <a:t>takes </a:t>
            </a:r>
            <a:r>
              <a:rPr lang="en-US" sz="2800" dirty="0" smtClean="0">
                <a:solidFill>
                  <a:schemeClr val="tx1"/>
                </a:solidFill>
              </a:rPr>
              <a:t>effect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462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873125"/>
            <a:ext cx="8229600" cy="29892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Questions?</a:t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Thank You!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25772" y="838200"/>
            <a:ext cx="6781800" cy="32410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u="sng" dirty="0">
                <a:solidFill>
                  <a:schemeClr val="tx1"/>
                </a:solidFill>
              </a:rPr>
              <a:t>Information on the </a:t>
            </a:r>
            <a:r>
              <a:rPr lang="en-US" sz="2800" b="1" u="sng" dirty="0" smtClean="0">
                <a:solidFill>
                  <a:schemeClr val="tx1"/>
                </a:solidFill>
              </a:rPr>
              <a:t>Bill</a:t>
            </a:r>
          </a:p>
          <a:p>
            <a:pPr lvl="0"/>
            <a:endParaRPr lang="en-US" sz="2800" b="1" u="sng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UTA may establish rules, regulations, or other provisions concerning </a:t>
            </a:r>
            <a:r>
              <a:rPr lang="en-US" sz="2800" dirty="0" smtClean="0">
                <a:solidFill>
                  <a:schemeClr val="tx1"/>
                </a:solidFill>
              </a:rPr>
              <a:t>restricting handguns in certain facilities, as well as how the </a:t>
            </a:r>
            <a:r>
              <a:rPr lang="en-US" sz="2800" dirty="0">
                <a:solidFill>
                  <a:schemeClr val="tx1"/>
                </a:solidFill>
              </a:rPr>
              <a:t>storage of </a:t>
            </a:r>
            <a:r>
              <a:rPr lang="en-US" sz="2800" dirty="0" smtClean="0">
                <a:solidFill>
                  <a:schemeClr val="tx1"/>
                </a:solidFill>
              </a:rPr>
              <a:t>handguns will be managed.</a:t>
            </a:r>
            <a:endParaRPr lang="en-US" sz="2800" dirty="0">
              <a:solidFill>
                <a:schemeClr val="tx1"/>
              </a:solidFill>
            </a:endParaRPr>
          </a:p>
          <a:p>
            <a:pPr lvl="0"/>
            <a:endParaRPr lang="en-US" sz="2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916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806487"/>
            <a:ext cx="6934200" cy="3555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Information on the Bill</a:t>
            </a:r>
          </a:p>
          <a:p>
            <a:pPr lvl="0"/>
            <a:endParaRPr lang="en-US" sz="28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After </a:t>
            </a:r>
            <a:r>
              <a:rPr lang="en-US" sz="2800" dirty="0">
                <a:solidFill>
                  <a:schemeClr val="tx1"/>
                </a:solidFill>
              </a:rPr>
              <a:t>consulting with students, faculty and staff, the President </a:t>
            </a:r>
            <a:r>
              <a:rPr lang="en-US" sz="2800" dirty="0" smtClean="0">
                <a:solidFill>
                  <a:schemeClr val="tx1"/>
                </a:solidFill>
              </a:rPr>
              <a:t>will </a:t>
            </a:r>
            <a:r>
              <a:rPr lang="en-US" sz="2800" dirty="0">
                <a:solidFill>
                  <a:schemeClr val="tx1"/>
                </a:solidFill>
              </a:rPr>
              <a:t>establish reasonable rules, regulations, or other provisions regarding the carrying of concealed handguns by license </a:t>
            </a:r>
            <a:r>
              <a:rPr lang="en-US" sz="2800" dirty="0" smtClean="0">
                <a:solidFill>
                  <a:schemeClr val="tx1"/>
                </a:solidFill>
              </a:rPr>
              <a:t>holders on the campus.  </a:t>
            </a:r>
            <a:endParaRPr lang="en-US" sz="28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13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1012" y="914400"/>
            <a:ext cx="6781800" cy="4099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Information on the </a:t>
            </a:r>
            <a:r>
              <a:rPr lang="en-US" sz="2800" b="1" u="sng" dirty="0" smtClean="0">
                <a:solidFill>
                  <a:schemeClr val="tx1"/>
                </a:solidFill>
              </a:rPr>
              <a:t>Bill</a:t>
            </a:r>
          </a:p>
          <a:p>
            <a:endParaRPr lang="en-US" sz="2800" b="1" u="sng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 President may not establish provisions that generally prohibit or have the effect of generally prohibiting license holders from carrying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</a:p>
          <a:p>
            <a:endParaRPr lang="en-US" sz="2800" b="1" u="sng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 President may amend the provisions as necessary for campus safety.</a:t>
            </a:r>
            <a:endParaRPr lang="en-US" sz="28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245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914400"/>
            <a:ext cx="6858000" cy="4042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Information on the </a:t>
            </a:r>
            <a:r>
              <a:rPr lang="en-US" sz="2800" b="1" u="sng" dirty="0" smtClean="0">
                <a:solidFill>
                  <a:schemeClr val="tx1"/>
                </a:solidFill>
              </a:rPr>
              <a:t>Bill</a:t>
            </a:r>
          </a:p>
          <a:p>
            <a:endParaRPr lang="en-US" sz="2800" b="1" u="sng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 provisions are effective as determined by the President unless subsequently amended by the BOR. </a:t>
            </a:r>
            <a:endParaRPr lang="en-US" sz="2800" dirty="0" smtClean="0">
              <a:solidFill>
                <a:schemeClr val="tx1"/>
              </a:solidFill>
            </a:endParaRPr>
          </a:p>
          <a:p>
            <a:pPr lvl="0"/>
            <a:endParaRPr lang="en-US" sz="2800" dirty="0">
              <a:solidFill>
                <a:schemeClr val="tx1"/>
              </a:solidFill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UTA </a:t>
            </a:r>
            <a:r>
              <a:rPr lang="en-US" sz="2800" dirty="0">
                <a:solidFill>
                  <a:schemeClr val="tx1"/>
                </a:solidFill>
              </a:rPr>
              <a:t>must give effective notice with respect to any portion of the campus which license holders may not carry.</a:t>
            </a:r>
          </a:p>
          <a:p>
            <a:endParaRPr lang="en-US" sz="2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294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0" y="762000"/>
            <a:ext cx="6781800" cy="40425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Information on the </a:t>
            </a:r>
            <a:r>
              <a:rPr lang="en-US" sz="2800" b="1" u="sng" dirty="0" smtClean="0">
                <a:solidFill>
                  <a:schemeClr val="tx1"/>
                </a:solidFill>
              </a:rPr>
              <a:t>Bill</a:t>
            </a:r>
          </a:p>
          <a:p>
            <a:endParaRPr lang="en-US" sz="2800" b="1" u="sng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Once UTA adopts </a:t>
            </a:r>
            <a:r>
              <a:rPr lang="en-US" sz="2800" dirty="0" smtClean="0">
                <a:solidFill>
                  <a:schemeClr val="tx1"/>
                </a:solidFill>
              </a:rPr>
              <a:t>certain provisions, the </a:t>
            </a:r>
            <a:r>
              <a:rPr lang="en-US" sz="2800" dirty="0">
                <a:solidFill>
                  <a:schemeClr val="tx1"/>
                </a:solidFill>
              </a:rPr>
              <a:t>BOR shall review the </a:t>
            </a:r>
            <a:r>
              <a:rPr lang="en-US" sz="2800" dirty="0" smtClean="0">
                <a:solidFill>
                  <a:schemeClr val="tx1"/>
                </a:solidFill>
              </a:rPr>
              <a:t>provisions within a 90-day period.</a:t>
            </a:r>
            <a:endParaRPr lang="en-US" sz="28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 BOR may amend the provisions, provided the BOR passes the amended provisions with a 2/3 vote.</a:t>
            </a:r>
          </a:p>
          <a:p>
            <a:endParaRPr lang="en-US" sz="2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2841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687388" y="1295400"/>
            <a:ext cx="777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/>
          <a:p>
            <a:pPr algn="ctr">
              <a:lnSpc>
                <a:spcPct val="100000"/>
              </a:lnSpc>
              <a:buClr>
                <a:srgbClr val="E0D8B0"/>
              </a:buClr>
              <a:buSzTx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altLang="en-US" sz="2800" b="1" dirty="0">
              <a:solidFill>
                <a:srgbClr val="10253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143000" y="914400"/>
            <a:ext cx="6705600" cy="28975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>
                <a:solidFill>
                  <a:schemeClr val="tx1"/>
                </a:solidFill>
              </a:rPr>
              <a:t>Information on the Bill</a:t>
            </a:r>
          </a:p>
          <a:p>
            <a:pPr lvl="0"/>
            <a:endParaRPr lang="en-US" sz="2800" dirty="0" smtClean="0">
              <a:solidFill>
                <a:schemeClr val="tx1"/>
              </a:solidFill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UTA </a:t>
            </a:r>
            <a:r>
              <a:rPr lang="en-US" sz="2800" dirty="0">
                <a:solidFill>
                  <a:schemeClr val="tx1"/>
                </a:solidFill>
              </a:rPr>
              <a:t>will then widely distribute the rules, regulations and other provisions to students, faculty and staff, including publishing prominently on its website.</a:t>
            </a:r>
          </a:p>
          <a:p>
            <a:pPr lvl="0"/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139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UTA presentation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1766</TotalTime>
  <Words>696</Words>
  <Application>Microsoft Office PowerPoint</Application>
  <PresentationFormat>On-screen Show (4:3)</PresentationFormat>
  <Paragraphs>242</Paragraphs>
  <Slides>31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 Unicode MS</vt:lpstr>
      <vt:lpstr>Arial</vt:lpstr>
      <vt:lpstr>StarSymbol</vt:lpstr>
      <vt:lpstr>Times New Roman</vt:lpstr>
      <vt:lpstr>UTA presentation 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   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Hall, John D</dc:creator>
  <cp:lastModifiedBy>Woodson, La Tonya Roshae</cp:lastModifiedBy>
  <cp:revision>194</cp:revision>
  <cp:lastPrinted>2016-04-29T13:34:25Z</cp:lastPrinted>
  <dcterms:modified xsi:type="dcterms:W3CDTF">2016-04-29T19:33:58Z</dcterms:modified>
</cp:coreProperties>
</file>