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98"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3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3A5068C-C59B-4BCF-B70E-DAC247E417DD}" type="datetimeFigureOut">
              <a:rPr lang="en-US" smtClean="0"/>
              <a:t>2/4/2016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7B14731-EF71-4623-8920-7D257F2A3098}" type="slidenum">
              <a:rPr lang="en-US" smtClean="0"/>
              <a:t>‹#›</a:t>
            </a:fld>
            <a:endParaRPr lang="en-US"/>
          </a:p>
        </p:txBody>
      </p:sp>
    </p:spTree>
    <p:extLst>
      <p:ext uri="{BB962C8B-B14F-4D97-AF65-F5344CB8AC3E}">
        <p14:creationId xmlns:p14="http://schemas.microsoft.com/office/powerpoint/2010/main" val="2590207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B14731-EF71-4623-8920-7D257F2A3098}" type="slidenum">
              <a:rPr lang="en-US" smtClean="0"/>
              <a:t>43</a:t>
            </a:fld>
            <a:endParaRPr lang="en-US"/>
          </a:p>
        </p:txBody>
      </p:sp>
    </p:spTree>
    <p:extLst>
      <p:ext uri="{BB962C8B-B14F-4D97-AF65-F5344CB8AC3E}">
        <p14:creationId xmlns:p14="http://schemas.microsoft.com/office/powerpoint/2010/main" val="3558025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46F354-1DDA-4A90-9C7A-43F9A176BED1}" type="datetimeFigureOut">
              <a:rPr lang="en-US" smtClean="0"/>
              <a:t>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3500EB-94C5-4710-8CED-09D0E84DF364}" type="slidenum">
              <a:rPr lang="en-US" smtClean="0"/>
              <a:t>‹#›</a:t>
            </a:fld>
            <a:endParaRPr lang="en-US"/>
          </a:p>
        </p:txBody>
      </p:sp>
    </p:spTree>
    <p:extLst>
      <p:ext uri="{BB962C8B-B14F-4D97-AF65-F5344CB8AC3E}">
        <p14:creationId xmlns:p14="http://schemas.microsoft.com/office/powerpoint/2010/main" val="3687904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46F354-1DDA-4A90-9C7A-43F9A176BED1}" type="datetimeFigureOut">
              <a:rPr lang="en-US" smtClean="0"/>
              <a:t>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3500EB-94C5-4710-8CED-09D0E84DF364}" type="slidenum">
              <a:rPr lang="en-US" smtClean="0"/>
              <a:t>‹#›</a:t>
            </a:fld>
            <a:endParaRPr lang="en-US"/>
          </a:p>
        </p:txBody>
      </p:sp>
    </p:spTree>
    <p:extLst>
      <p:ext uri="{BB962C8B-B14F-4D97-AF65-F5344CB8AC3E}">
        <p14:creationId xmlns:p14="http://schemas.microsoft.com/office/powerpoint/2010/main" val="2498065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46F354-1DDA-4A90-9C7A-43F9A176BED1}" type="datetimeFigureOut">
              <a:rPr lang="en-US" smtClean="0"/>
              <a:t>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3500EB-94C5-4710-8CED-09D0E84DF364}" type="slidenum">
              <a:rPr lang="en-US" smtClean="0"/>
              <a:t>‹#›</a:t>
            </a:fld>
            <a:endParaRPr lang="en-US"/>
          </a:p>
        </p:txBody>
      </p:sp>
    </p:spTree>
    <p:extLst>
      <p:ext uri="{BB962C8B-B14F-4D97-AF65-F5344CB8AC3E}">
        <p14:creationId xmlns:p14="http://schemas.microsoft.com/office/powerpoint/2010/main" val="3525857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46F354-1DDA-4A90-9C7A-43F9A176BED1}" type="datetimeFigureOut">
              <a:rPr lang="en-US" smtClean="0"/>
              <a:t>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3500EB-94C5-4710-8CED-09D0E84DF364}" type="slidenum">
              <a:rPr lang="en-US" smtClean="0"/>
              <a:t>‹#›</a:t>
            </a:fld>
            <a:endParaRPr lang="en-US"/>
          </a:p>
        </p:txBody>
      </p:sp>
    </p:spTree>
    <p:extLst>
      <p:ext uri="{BB962C8B-B14F-4D97-AF65-F5344CB8AC3E}">
        <p14:creationId xmlns:p14="http://schemas.microsoft.com/office/powerpoint/2010/main" val="1581938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46F354-1DDA-4A90-9C7A-43F9A176BED1}" type="datetimeFigureOut">
              <a:rPr lang="en-US" smtClean="0"/>
              <a:t>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3500EB-94C5-4710-8CED-09D0E84DF364}" type="slidenum">
              <a:rPr lang="en-US" smtClean="0"/>
              <a:t>‹#›</a:t>
            </a:fld>
            <a:endParaRPr lang="en-US"/>
          </a:p>
        </p:txBody>
      </p:sp>
    </p:spTree>
    <p:extLst>
      <p:ext uri="{BB962C8B-B14F-4D97-AF65-F5344CB8AC3E}">
        <p14:creationId xmlns:p14="http://schemas.microsoft.com/office/powerpoint/2010/main" val="70150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46F354-1DDA-4A90-9C7A-43F9A176BED1}" type="datetimeFigureOut">
              <a:rPr lang="en-US" smtClean="0"/>
              <a:t>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3500EB-94C5-4710-8CED-09D0E84DF364}" type="slidenum">
              <a:rPr lang="en-US" smtClean="0"/>
              <a:t>‹#›</a:t>
            </a:fld>
            <a:endParaRPr lang="en-US"/>
          </a:p>
        </p:txBody>
      </p:sp>
    </p:spTree>
    <p:extLst>
      <p:ext uri="{BB962C8B-B14F-4D97-AF65-F5344CB8AC3E}">
        <p14:creationId xmlns:p14="http://schemas.microsoft.com/office/powerpoint/2010/main" val="44983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46F354-1DDA-4A90-9C7A-43F9A176BED1}" type="datetimeFigureOut">
              <a:rPr lang="en-US" smtClean="0"/>
              <a:t>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3500EB-94C5-4710-8CED-09D0E84DF364}" type="slidenum">
              <a:rPr lang="en-US" smtClean="0"/>
              <a:t>‹#›</a:t>
            </a:fld>
            <a:endParaRPr lang="en-US"/>
          </a:p>
        </p:txBody>
      </p:sp>
    </p:spTree>
    <p:extLst>
      <p:ext uri="{BB962C8B-B14F-4D97-AF65-F5344CB8AC3E}">
        <p14:creationId xmlns:p14="http://schemas.microsoft.com/office/powerpoint/2010/main" val="2730913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46F354-1DDA-4A90-9C7A-43F9A176BED1}" type="datetimeFigureOut">
              <a:rPr lang="en-US" smtClean="0"/>
              <a:t>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3500EB-94C5-4710-8CED-09D0E84DF364}" type="slidenum">
              <a:rPr lang="en-US" smtClean="0"/>
              <a:t>‹#›</a:t>
            </a:fld>
            <a:endParaRPr lang="en-US"/>
          </a:p>
        </p:txBody>
      </p:sp>
    </p:spTree>
    <p:extLst>
      <p:ext uri="{BB962C8B-B14F-4D97-AF65-F5344CB8AC3E}">
        <p14:creationId xmlns:p14="http://schemas.microsoft.com/office/powerpoint/2010/main" val="4087722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46F354-1DDA-4A90-9C7A-43F9A176BED1}" type="datetimeFigureOut">
              <a:rPr lang="en-US" smtClean="0"/>
              <a:t>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3500EB-94C5-4710-8CED-09D0E84DF364}" type="slidenum">
              <a:rPr lang="en-US" smtClean="0"/>
              <a:t>‹#›</a:t>
            </a:fld>
            <a:endParaRPr lang="en-US"/>
          </a:p>
        </p:txBody>
      </p:sp>
    </p:spTree>
    <p:extLst>
      <p:ext uri="{BB962C8B-B14F-4D97-AF65-F5344CB8AC3E}">
        <p14:creationId xmlns:p14="http://schemas.microsoft.com/office/powerpoint/2010/main" val="991043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46F354-1DDA-4A90-9C7A-43F9A176BED1}" type="datetimeFigureOut">
              <a:rPr lang="en-US" smtClean="0"/>
              <a:t>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3500EB-94C5-4710-8CED-09D0E84DF364}" type="slidenum">
              <a:rPr lang="en-US" smtClean="0"/>
              <a:t>‹#›</a:t>
            </a:fld>
            <a:endParaRPr lang="en-US"/>
          </a:p>
        </p:txBody>
      </p:sp>
    </p:spTree>
    <p:extLst>
      <p:ext uri="{BB962C8B-B14F-4D97-AF65-F5344CB8AC3E}">
        <p14:creationId xmlns:p14="http://schemas.microsoft.com/office/powerpoint/2010/main" val="146525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46F354-1DDA-4A90-9C7A-43F9A176BED1}" type="datetimeFigureOut">
              <a:rPr lang="en-US" smtClean="0"/>
              <a:t>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3500EB-94C5-4710-8CED-09D0E84DF364}" type="slidenum">
              <a:rPr lang="en-US" smtClean="0"/>
              <a:t>‹#›</a:t>
            </a:fld>
            <a:endParaRPr lang="en-US"/>
          </a:p>
        </p:txBody>
      </p:sp>
    </p:spTree>
    <p:extLst>
      <p:ext uri="{BB962C8B-B14F-4D97-AF65-F5344CB8AC3E}">
        <p14:creationId xmlns:p14="http://schemas.microsoft.com/office/powerpoint/2010/main" val="1847290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46F354-1DDA-4A90-9C7A-43F9A176BED1}" type="datetimeFigureOut">
              <a:rPr lang="en-US" smtClean="0"/>
              <a:t>2/4/2016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3500EB-94C5-4710-8CED-09D0E84DF364}" type="slidenum">
              <a:rPr lang="en-US" smtClean="0"/>
              <a:t>‹#›</a:t>
            </a:fld>
            <a:endParaRPr lang="en-US"/>
          </a:p>
        </p:txBody>
      </p:sp>
    </p:spTree>
    <p:extLst>
      <p:ext uri="{BB962C8B-B14F-4D97-AF65-F5344CB8AC3E}">
        <p14:creationId xmlns:p14="http://schemas.microsoft.com/office/powerpoint/2010/main" val="12731410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statutes.legis.state.tx.us/GetStatute.aspx?Code=PE&amp;Value=30.06&amp;Date=1/28/2016" TargetMode="External"/><Relationship Id="rId2" Type="http://schemas.openxmlformats.org/officeDocument/2006/relationships/hyperlink" Target="http://www.statutes.legis.state.tx.us/GetStatute.aspx?Code=ED&amp;Value=61.003&amp;Date=1/28/2016" TargetMode="External"/><Relationship Id="rId1" Type="http://schemas.openxmlformats.org/officeDocument/2006/relationships/slideLayout" Target="../slideLayouts/slideLayout2.xml"/><Relationship Id="rId4" Type="http://schemas.openxmlformats.org/officeDocument/2006/relationships/hyperlink" Target="http://www.statutes.legis.state.tx.us/GetStatute.aspx?Code=PE&amp;Value=30.07&amp;Date=1/28/2016"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Open Carry Law Update </a:t>
            </a:r>
            <a:br>
              <a:rPr lang="en-US" dirty="0" smtClean="0"/>
            </a:br>
            <a:r>
              <a:rPr lang="en-US" dirty="0" smtClean="0"/>
              <a:t>for </a:t>
            </a:r>
            <a:r>
              <a:rPr lang="en-US" dirty="0" err="1" smtClean="0"/>
              <a:t>Telecommunicators</a:t>
            </a:r>
            <a:endParaRPr lang="en-US" dirty="0"/>
          </a:p>
        </p:txBody>
      </p:sp>
      <p:sp>
        <p:nvSpPr>
          <p:cNvPr id="4" name="Subtitle 3"/>
          <p:cNvSpPr>
            <a:spLocks noGrp="1"/>
          </p:cNvSpPr>
          <p:nvPr>
            <p:ph type="subTitle" idx="1"/>
          </p:nvPr>
        </p:nvSpPr>
        <p:spPr/>
        <p:txBody>
          <a:bodyPr/>
          <a:lstStyle/>
          <a:p>
            <a:r>
              <a:rPr lang="en-US" dirty="0" smtClean="0"/>
              <a:t>HB 910</a:t>
            </a:r>
          </a:p>
          <a:p>
            <a:r>
              <a:rPr lang="en-US" dirty="0" smtClean="0"/>
              <a:t>Weapon call type</a:t>
            </a:r>
            <a:endParaRPr lang="en-US" dirty="0"/>
          </a:p>
        </p:txBody>
      </p:sp>
    </p:spTree>
    <p:extLst>
      <p:ext uri="{BB962C8B-B14F-4D97-AF65-F5344CB8AC3E}">
        <p14:creationId xmlns:p14="http://schemas.microsoft.com/office/powerpoint/2010/main" val="38972541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House Bill 910</a:t>
            </a:r>
            <a:endParaRPr lang="en-US" dirty="0"/>
          </a:p>
        </p:txBody>
      </p:sp>
      <p:sp>
        <p:nvSpPr>
          <p:cNvPr id="3" name="Content Placeholder 2"/>
          <p:cNvSpPr>
            <a:spLocks noGrp="1"/>
          </p:cNvSpPr>
          <p:nvPr>
            <p:ph idx="1"/>
          </p:nvPr>
        </p:nvSpPr>
        <p:spPr/>
        <p:txBody>
          <a:bodyPr>
            <a:normAutofit/>
          </a:bodyPr>
          <a:lstStyle/>
          <a:p>
            <a:r>
              <a:rPr lang="en-US" b="1" dirty="0" smtClean="0"/>
              <a:t>Open carry applies to individuals with a Concealed Handgun License (CHL).</a:t>
            </a:r>
          </a:p>
          <a:p>
            <a:r>
              <a:rPr lang="en-US" dirty="0" smtClean="0"/>
              <a:t>The same privileges/restrictions which apply to concealed handguns will apply to open carry.</a:t>
            </a:r>
          </a:p>
          <a:p>
            <a:r>
              <a:rPr lang="en-US" dirty="0" smtClean="0"/>
              <a:t>January 1, 2016 Concealed Handgun Licenses will become License to Carry (LTC).</a:t>
            </a:r>
          </a:p>
        </p:txBody>
      </p:sp>
    </p:spTree>
    <p:extLst>
      <p:ext uri="{BB962C8B-B14F-4D97-AF65-F5344CB8AC3E}">
        <p14:creationId xmlns:p14="http://schemas.microsoft.com/office/powerpoint/2010/main" val="526180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House Bill 910</a:t>
            </a:r>
            <a:endParaRPr lang="en-US" dirty="0"/>
          </a:p>
        </p:txBody>
      </p:sp>
      <p:sp>
        <p:nvSpPr>
          <p:cNvPr id="3" name="Content Placeholder 2"/>
          <p:cNvSpPr>
            <a:spLocks noGrp="1"/>
          </p:cNvSpPr>
          <p:nvPr>
            <p:ph idx="1"/>
          </p:nvPr>
        </p:nvSpPr>
        <p:spPr/>
        <p:txBody>
          <a:bodyPr/>
          <a:lstStyle/>
          <a:p>
            <a:r>
              <a:rPr lang="en-US" dirty="0" smtClean="0"/>
              <a:t>Applies to individuals from other states </a:t>
            </a:r>
            <a:r>
              <a:rPr lang="en-US" b="1" dirty="0" smtClean="0"/>
              <a:t>if</a:t>
            </a:r>
            <a:r>
              <a:rPr lang="en-US" dirty="0" smtClean="0"/>
              <a:t> Texas has reciprocity or a unilateral agreement with their state and recognizes that state’s license.</a:t>
            </a:r>
          </a:p>
          <a:p>
            <a:r>
              <a:rPr lang="en-US" dirty="0" smtClean="0"/>
              <a:t>DPS website has the list of reciprocity states.</a:t>
            </a:r>
          </a:p>
          <a:p>
            <a:r>
              <a:rPr lang="en-US" dirty="0" smtClean="0"/>
              <a:t>Reciprocity state lists can be located in TLETS.</a:t>
            </a:r>
            <a:endParaRPr lang="en-US" dirty="0"/>
          </a:p>
        </p:txBody>
      </p:sp>
    </p:spTree>
    <p:extLst>
      <p:ext uri="{BB962C8B-B14F-4D97-AF65-F5344CB8AC3E}">
        <p14:creationId xmlns:p14="http://schemas.microsoft.com/office/powerpoint/2010/main" val="762466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House Bill 910</a:t>
            </a:r>
            <a:endParaRPr lang="en-US" dirty="0"/>
          </a:p>
        </p:txBody>
      </p:sp>
      <p:sp>
        <p:nvSpPr>
          <p:cNvPr id="3" name="Content Placeholder 2"/>
          <p:cNvSpPr>
            <a:spLocks noGrp="1"/>
          </p:cNvSpPr>
          <p:nvPr>
            <p:ph idx="1"/>
          </p:nvPr>
        </p:nvSpPr>
        <p:spPr/>
        <p:txBody>
          <a:bodyPr/>
          <a:lstStyle/>
          <a:p>
            <a:r>
              <a:rPr lang="en-US" dirty="0" smtClean="0"/>
              <a:t>CHL holders must still present their CHL and a valid driver license or state identification card if asked by an officer or magistrate.</a:t>
            </a:r>
          </a:p>
          <a:p>
            <a:r>
              <a:rPr lang="en-US" dirty="0" smtClean="0"/>
              <a:t>This is a condition of holding a CHL.</a:t>
            </a:r>
          </a:p>
          <a:p>
            <a:r>
              <a:rPr lang="en-US" dirty="0" smtClean="0"/>
              <a:t>There is no penalty, however if they fail to provide their CHL.</a:t>
            </a:r>
            <a:endParaRPr lang="en-US" dirty="0"/>
          </a:p>
        </p:txBody>
      </p:sp>
    </p:spTree>
    <p:extLst>
      <p:ext uri="{BB962C8B-B14F-4D97-AF65-F5344CB8AC3E}">
        <p14:creationId xmlns:p14="http://schemas.microsoft.com/office/powerpoint/2010/main" val="266362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House Bill 910</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House Bill 910 strictly applies to </a:t>
            </a:r>
            <a:r>
              <a:rPr lang="en-US" b="1" dirty="0" smtClean="0"/>
              <a:t>handguns</a:t>
            </a:r>
            <a:r>
              <a:rPr lang="en-US" dirty="0" smtClean="0"/>
              <a:t>.</a:t>
            </a:r>
          </a:p>
          <a:p>
            <a:r>
              <a:rPr lang="en-US" dirty="0" smtClean="0"/>
              <a:t>There is no mention of long guns and the right to open carry a long gun without a license is still in effect.</a:t>
            </a:r>
            <a:endParaRPr lang="en-US" dirty="0"/>
          </a:p>
        </p:txBody>
      </p:sp>
    </p:spTree>
    <p:extLst>
      <p:ext uri="{BB962C8B-B14F-4D97-AF65-F5344CB8AC3E}">
        <p14:creationId xmlns:p14="http://schemas.microsoft.com/office/powerpoint/2010/main" val="83893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House Bill 910</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Requires open carry hand guns to be in a belt holster or shoulder holster.</a:t>
            </a:r>
          </a:p>
          <a:p>
            <a:r>
              <a:rPr lang="en-US" dirty="0" smtClean="0"/>
              <a:t>No definition of a holster or what defines proper carry yet.</a:t>
            </a:r>
          </a:p>
          <a:p>
            <a:r>
              <a:rPr lang="en-US" dirty="0" smtClean="0"/>
              <a:t>HB 910 does not say the holster must be attached to any thing or any part of the body.</a:t>
            </a:r>
          </a:p>
          <a:p>
            <a:r>
              <a:rPr lang="en-US" dirty="0" smtClean="0"/>
              <a:t>Officers and district attorneys will ultimately decide if the holster is appropriate or if the gun was displayed appropriately.</a:t>
            </a:r>
          </a:p>
          <a:p>
            <a:r>
              <a:rPr lang="en-US" dirty="0" smtClean="0"/>
              <a:t>Only applies to open carry.</a:t>
            </a:r>
            <a:endParaRPr lang="en-US" dirty="0"/>
          </a:p>
        </p:txBody>
      </p:sp>
    </p:spTree>
    <p:extLst>
      <p:ext uri="{BB962C8B-B14F-4D97-AF65-F5344CB8AC3E}">
        <p14:creationId xmlns:p14="http://schemas.microsoft.com/office/powerpoint/2010/main" val="151668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House Bill 910</a:t>
            </a:r>
            <a:endParaRPr lang="en-US" dirty="0"/>
          </a:p>
        </p:txBody>
      </p:sp>
      <p:sp>
        <p:nvSpPr>
          <p:cNvPr id="3" name="Content Placeholder 2"/>
          <p:cNvSpPr>
            <a:spLocks noGrp="1"/>
          </p:cNvSpPr>
          <p:nvPr>
            <p:ph idx="1"/>
          </p:nvPr>
        </p:nvSpPr>
        <p:spPr/>
        <p:txBody>
          <a:bodyPr/>
          <a:lstStyle/>
          <a:p>
            <a:endParaRPr lang="en-US" dirty="0" smtClean="0"/>
          </a:p>
          <a:p>
            <a:r>
              <a:rPr lang="en-US" dirty="0" smtClean="0"/>
              <a:t>HB 910 does not limit the number of guns a person can carry.</a:t>
            </a:r>
          </a:p>
          <a:p>
            <a:r>
              <a:rPr lang="en-US" dirty="0" smtClean="0"/>
              <a:t>HB 910 does not change concealed carry in vehicles and on boats – no license is required.</a:t>
            </a:r>
            <a:endParaRPr lang="en-US" dirty="0"/>
          </a:p>
        </p:txBody>
      </p:sp>
    </p:spTree>
    <p:extLst>
      <p:ext uri="{BB962C8B-B14F-4D97-AF65-F5344CB8AC3E}">
        <p14:creationId xmlns:p14="http://schemas.microsoft.com/office/powerpoint/2010/main" val="2917283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Senate Bill 11</a:t>
            </a:r>
            <a:endParaRPr lang="en-US" dirty="0"/>
          </a:p>
        </p:txBody>
      </p:sp>
      <p:sp>
        <p:nvSpPr>
          <p:cNvPr id="3" name="Content Placeholder 2"/>
          <p:cNvSpPr>
            <a:spLocks noGrp="1"/>
          </p:cNvSpPr>
          <p:nvPr>
            <p:ph idx="1"/>
          </p:nvPr>
        </p:nvSpPr>
        <p:spPr/>
        <p:txBody>
          <a:bodyPr/>
          <a:lstStyle/>
          <a:p>
            <a:r>
              <a:rPr lang="en-US" dirty="0" smtClean="0"/>
              <a:t>Campus Carry</a:t>
            </a:r>
          </a:p>
          <a:p>
            <a:r>
              <a:rPr lang="en-US" dirty="0" smtClean="0"/>
              <a:t>In effect August 1, 2016</a:t>
            </a:r>
          </a:p>
          <a:p>
            <a:r>
              <a:rPr lang="en-US" dirty="0" smtClean="0"/>
              <a:t>Must have CHL</a:t>
            </a:r>
          </a:p>
          <a:p>
            <a:r>
              <a:rPr lang="en-US" dirty="0" smtClean="0"/>
              <a:t>Weapon must be concealed</a:t>
            </a:r>
          </a:p>
          <a:p>
            <a:r>
              <a:rPr lang="en-US" dirty="0" smtClean="0"/>
              <a:t>Exclusion zones</a:t>
            </a:r>
          </a:p>
          <a:p>
            <a:pPr lvl="1"/>
            <a:r>
              <a:rPr lang="en-US" dirty="0" smtClean="0"/>
              <a:t>List to be published up[on approval from BOR</a:t>
            </a:r>
          </a:p>
          <a:p>
            <a:pPr lvl="1"/>
            <a:r>
              <a:rPr lang="en-US" dirty="0" smtClean="0"/>
              <a:t>List will be entered into ITI, so calls at </a:t>
            </a:r>
            <a:r>
              <a:rPr lang="en-US" smtClean="0"/>
              <a:t>those locations will </a:t>
            </a:r>
            <a:r>
              <a:rPr lang="en-US" dirty="0" smtClean="0"/>
              <a:t>be flagged.</a:t>
            </a:r>
          </a:p>
        </p:txBody>
      </p:sp>
    </p:spTree>
    <p:extLst>
      <p:ext uri="{BB962C8B-B14F-4D97-AF65-F5344CB8AC3E}">
        <p14:creationId xmlns:p14="http://schemas.microsoft.com/office/powerpoint/2010/main" val="1180493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Disorderly Conduct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Texas Criminal Law Section 42.041</a:t>
            </a:r>
          </a:p>
          <a:p>
            <a:r>
              <a:rPr lang="en-US" dirty="0" smtClean="0"/>
              <a:t>Disorderly Conduct – displays a firearm or other deadly weapon in a public place in a manner calculated to alarm.</a:t>
            </a:r>
          </a:p>
          <a:p>
            <a:r>
              <a:rPr lang="en-US" dirty="0" smtClean="0"/>
              <a:t>A person reporting being “alarmed” does not necessarily constitute arrest.</a:t>
            </a:r>
          </a:p>
          <a:p>
            <a:r>
              <a:rPr lang="en-US" dirty="0" smtClean="0"/>
              <a:t>Police radio dispatch is sufficient authority for temporary stops and investigation.</a:t>
            </a:r>
          </a:p>
          <a:p>
            <a:r>
              <a:rPr lang="en-US" dirty="0" smtClean="0"/>
              <a:t>9-1-1 callers should be considered a credible witness, and action may be taken.</a:t>
            </a:r>
            <a:endParaRPr lang="en-US" dirty="0"/>
          </a:p>
        </p:txBody>
      </p:sp>
    </p:spTree>
    <p:extLst>
      <p:ext uri="{BB962C8B-B14F-4D97-AF65-F5344CB8AC3E}">
        <p14:creationId xmlns:p14="http://schemas.microsoft.com/office/powerpoint/2010/main" val="26450457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Penal Code 46.02</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UNLAWFUL CARRYING WEAPONS. (a) A person commits an offense if the person intentionally, knowingly, or recklessly carries on or about his person a handgun, illegal knife, or club if the person is not:</a:t>
            </a:r>
          </a:p>
          <a:p>
            <a:pPr indent="-1588"/>
            <a:r>
              <a:rPr lang="en-US" dirty="0" smtClean="0"/>
              <a:t> (1) on the person’s own premises or premises under the person’s control; or</a:t>
            </a:r>
          </a:p>
          <a:p>
            <a:pPr indent="-1588"/>
            <a:r>
              <a:rPr lang="en-US" dirty="0"/>
              <a:t> </a:t>
            </a:r>
            <a:r>
              <a:rPr lang="en-US" dirty="0" smtClean="0"/>
              <a:t>(2) inside of or directly </a:t>
            </a:r>
            <a:r>
              <a:rPr lang="en-US" dirty="0" err="1" smtClean="0"/>
              <a:t>enroute</a:t>
            </a:r>
            <a:r>
              <a:rPr lang="en-US" dirty="0" smtClean="0"/>
              <a:t> to a motor vehicle or watercraft that is owned by the person or under the person’s control.</a:t>
            </a:r>
            <a:r>
              <a:rPr lang="en-US" dirty="0"/>
              <a:t>	</a:t>
            </a:r>
          </a:p>
        </p:txBody>
      </p:sp>
    </p:spTree>
    <p:extLst>
      <p:ext uri="{BB962C8B-B14F-4D97-AF65-F5344CB8AC3E}">
        <p14:creationId xmlns:p14="http://schemas.microsoft.com/office/powerpoint/2010/main" val="224008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Penal Code 46.15</a:t>
            </a:r>
            <a:endParaRPr lang="en-US" dirty="0"/>
          </a:p>
        </p:txBody>
      </p:sp>
      <p:sp>
        <p:nvSpPr>
          <p:cNvPr id="3" name="Content Placeholder 2"/>
          <p:cNvSpPr>
            <a:spLocks noGrp="1"/>
          </p:cNvSpPr>
          <p:nvPr>
            <p:ph idx="1"/>
          </p:nvPr>
        </p:nvSpPr>
        <p:spPr/>
        <p:txBody>
          <a:bodyPr>
            <a:normAutofit lnSpcReduction="10000"/>
          </a:bodyPr>
          <a:lstStyle/>
          <a:p>
            <a:r>
              <a:rPr lang="en-US" dirty="0" smtClean="0"/>
              <a:t>Unlawful Carrying of Weapon (UCW) does not apply to a person licensed to carry a concealed (or open carry) handgun under Chapter 411, Government Code.</a:t>
            </a:r>
          </a:p>
          <a:p>
            <a:r>
              <a:rPr lang="en-US" sz="2400" dirty="0" smtClean="0"/>
              <a:t>(Sec</a:t>
            </a:r>
            <a:r>
              <a:rPr lang="en-US" sz="2400" dirty="0"/>
              <a:t>. 411.205. REQUIREMENT TO DISPLAY LICENSE. If a license holder is carrying a handgun on or about the license holder's person when a magistrate or a peace officer demands that the license holder display identification, the license holder shall display both the license holder's driver's license or identification certificate issued by the department and the license holder's handgun license. </a:t>
            </a:r>
            <a:r>
              <a:rPr lang="en-US" sz="2400" dirty="0" smtClean="0"/>
              <a:t>)</a:t>
            </a:r>
            <a:endParaRPr lang="en-US" sz="2400" dirty="0"/>
          </a:p>
        </p:txBody>
      </p:sp>
    </p:spTree>
    <p:extLst>
      <p:ext uri="{BB962C8B-B14F-4D97-AF65-F5344CB8AC3E}">
        <p14:creationId xmlns:p14="http://schemas.microsoft.com/office/powerpoint/2010/main" val="30134231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lstStyle/>
          <a:p>
            <a:r>
              <a:rPr lang="en-US" dirty="0" smtClean="0"/>
              <a:t>To familiarize </a:t>
            </a:r>
            <a:r>
              <a:rPr lang="en-US" dirty="0" err="1" smtClean="0"/>
              <a:t>Telecommunicators</a:t>
            </a:r>
            <a:r>
              <a:rPr lang="en-US" dirty="0" smtClean="0"/>
              <a:t> with House Bill 910 and related legislature.</a:t>
            </a:r>
          </a:p>
          <a:p>
            <a:r>
              <a:rPr lang="en-US" dirty="0" smtClean="0"/>
              <a:t>To review questions that should be asked when a person reports someone with a gun.</a:t>
            </a:r>
          </a:p>
          <a:p>
            <a:r>
              <a:rPr lang="en-US" b="1" dirty="0" smtClean="0"/>
              <a:t>THE SAFETY OF OUR RESPONDERS IS PARAMOUNT.</a:t>
            </a:r>
            <a:endParaRPr lang="en-US" b="1" dirty="0"/>
          </a:p>
        </p:txBody>
      </p:sp>
    </p:spTree>
    <p:extLst>
      <p:ext uri="{BB962C8B-B14F-4D97-AF65-F5344CB8AC3E}">
        <p14:creationId xmlns:p14="http://schemas.microsoft.com/office/powerpoint/2010/main" val="15564842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Protection Individuals</a:t>
            </a:r>
            <a:endParaRPr lang="en-US" dirty="0"/>
          </a:p>
        </p:txBody>
      </p:sp>
      <p:sp>
        <p:nvSpPr>
          <p:cNvPr id="3" name="Content Placeholder 2"/>
          <p:cNvSpPr>
            <a:spLocks noGrp="1"/>
          </p:cNvSpPr>
          <p:nvPr>
            <p:ph idx="1"/>
          </p:nvPr>
        </p:nvSpPr>
        <p:spPr/>
        <p:txBody>
          <a:bodyPr/>
          <a:lstStyle/>
          <a:p>
            <a:endParaRPr lang="en-US" dirty="0" smtClean="0"/>
          </a:p>
          <a:p>
            <a:r>
              <a:rPr lang="en-US" dirty="0" smtClean="0"/>
              <a:t>Private investigators and security </a:t>
            </a:r>
            <a:r>
              <a:rPr lang="en-US" dirty="0"/>
              <a:t>g</a:t>
            </a:r>
            <a:r>
              <a:rPr lang="en-US" dirty="0" smtClean="0"/>
              <a:t>uards MUST open carry if in uniform.</a:t>
            </a:r>
          </a:p>
          <a:p>
            <a:r>
              <a:rPr lang="en-US" dirty="0" smtClean="0"/>
              <a:t>Private investigators and security </a:t>
            </a:r>
            <a:r>
              <a:rPr lang="en-US" dirty="0"/>
              <a:t>g</a:t>
            </a:r>
            <a:r>
              <a:rPr lang="en-US" dirty="0" smtClean="0"/>
              <a:t>uards CANNOT open carry if in plain clothes while working.</a:t>
            </a:r>
            <a:endParaRPr lang="en-US" dirty="0"/>
          </a:p>
        </p:txBody>
      </p:sp>
    </p:spTree>
    <p:extLst>
      <p:ext uri="{BB962C8B-B14F-4D97-AF65-F5344CB8AC3E}">
        <p14:creationId xmlns:p14="http://schemas.microsoft.com/office/powerpoint/2010/main" val="10205986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Prohibited Places</a:t>
            </a:r>
            <a:endParaRPr lang="en-US" dirty="0"/>
          </a:p>
        </p:txBody>
      </p:sp>
      <p:sp>
        <p:nvSpPr>
          <p:cNvPr id="3" name="Content Placeholder 2"/>
          <p:cNvSpPr>
            <a:spLocks noGrp="1"/>
          </p:cNvSpPr>
          <p:nvPr>
            <p:ph idx="1"/>
          </p:nvPr>
        </p:nvSpPr>
        <p:spPr/>
        <p:txBody>
          <a:bodyPr/>
          <a:lstStyle/>
          <a:p>
            <a:r>
              <a:rPr lang="en-US" dirty="0" smtClean="0"/>
              <a:t>Physical premises of a school or educational institution, any grounds or building on which an activity sponsored by a school or educational institution is being conducted, or a passenger transportation vehicle of a school or educational institution, whether the school or educational institution is public or private.</a:t>
            </a:r>
            <a:endParaRPr lang="en-US" dirty="0"/>
          </a:p>
        </p:txBody>
      </p:sp>
    </p:spTree>
    <p:extLst>
      <p:ext uri="{BB962C8B-B14F-4D97-AF65-F5344CB8AC3E}">
        <p14:creationId xmlns:p14="http://schemas.microsoft.com/office/powerpoint/2010/main" val="37547243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Premises</a:t>
            </a:r>
            <a:endParaRPr lang="en-US" dirty="0"/>
          </a:p>
        </p:txBody>
      </p:sp>
      <p:sp>
        <p:nvSpPr>
          <p:cNvPr id="3" name="Content Placeholder 2"/>
          <p:cNvSpPr>
            <a:spLocks noGrp="1"/>
          </p:cNvSpPr>
          <p:nvPr>
            <p:ph idx="1"/>
          </p:nvPr>
        </p:nvSpPr>
        <p:spPr/>
        <p:txBody>
          <a:bodyPr>
            <a:normAutofit fontScale="47500" lnSpcReduction="20000"/>
          </a:bodyPr>
          <a:lstStyle/>
          <a:p>
            <a:r>
              <a:rPr lang="en-US" sz="4200" dirty="0" smtClean="0"/>
              <a:t>“Premises” means a building or a portion of a building. The term does not include any public or private driveway, street, sidewalk or walkway, parking lot, parking garage, or other parking area.</a:t>
            </a:r>
          </a:p>
          <a:p>
            <a:endParaRPr lang="en-US" sz="2800" dirty="0" smtClean="0"/>
          </a:p>
          <a:p>
            <a:endParaRPr lang="en-US" sz="2800" dirty="0" smtClean="0"/>
          </a:p>
          <a:p>
            <a:r>
              <a:rPr lang="en-US" sz="2800" dirty="0" smtClean="0"/>
              <a:t>(Sec</a:t>
            </a:r>
            <a:r>
              <a:rPr lang="en-US" sz="2800" dirty="0"/>
              <a:t>. 411.2032. TRANSPORTATION AND STORAGE OF FIREARMS AND AMMUNITION BY LICENSE HOLDERS IN PRIVATE VEHICLES ON CERTAIN CAMPUSES. (a) For purposes of this section</a:t>
            </a:r>
            <a:r>
              <a:rPr lang="en-US" sz="2800" dirty="0" smtClean="0"/>
              <a:t>:</a:t>
            </a:r>
          </a:p>
          <a:p>
            <a:endParaRPr lang="en-US" sz="2800" dirty="0"/>
          </a:p>
          <a:p>
            <a:r>
              <a:rPr lang="en-US" sz="2800" dirty="0"/>
              <a:t>(1) "Campus" means all land and buildings owned or leased by an institution of higher education or private or independent institution of higher education.</a:t>
            </a:r>
          </a:p>
          <a:p>
            <a:r>
              <a:rPr lang="en-US" sz="2800" dirty="0"/>
              <a:t>(2) "Institution of higher education" and "private or independent institution of higher education" have the meanings assigned by Section </a:t>
            </a:r>
            <a:r>
              <a:rPr lang="en-US" sz="2800" dirty="0">
                <a:hlinkClick r:id="rId2"/>
              </a:rPr>
              <a:t>61.003</a:t>
            </a:r>
            <a:r>
              <a:rPr lang="en-US" sz="2800" dirty="0"/>
              <a:t>, Education Code.</a:t>
            </a:r>
          </a:p>
          <a:p>
            <a:r>
              <a:rPr lang="en-US" sz="2800" dirty="0"/>
              <a:t>(b) An institution of higher education or private or independent institution of higher education in this state may not adopt or enforce any rule, regulation, or other provision or take any other action, including posting notice under Section </a:t>
            </a:r>
            <a:r>
              <a:rPr lang="en-US" sz="2800" dirty="0">
                <a:hlinkClick r:id="rId3"/>
              </a:rPr>
              <a:t>30.06</a:t>
            </a:r>
            <a:r>
              <a:rPr lang="en-US" sz="2800" dirty="0"/>
              <a:t> or </a:t>
            </a:r>
            <a:r>
              <a:rPr lang="en-US" sz="2800" dirty="0">
                <a:hlinkClick r:id="rId4"/>
              </a:rPr>
              <a:t>30.07</a:t>
            </a:r>
            <a:r>
              <a:rPr lang="en-US" sz="2800" dirty="0"/>
              <a:t>, Penal Code, prohibiting or placing restrictions on the storage or transportation of a firearm or ammunition in a locked, privately owned or leased motor vehicle by a person, including a student enrolled at that institution, who holds a license to carry a handgun under this subchapter and lawfully possesses the firearm or ammunition</a:t>
            </a:r>
            <a:r>
              <a:rPr lang="en-US" sz="2800" dirty="0" smtClean="0"/>
              <a:t>:</a:t>
            </a:r>
          </a:p>
          <a:p>
            <a:endParaRPr lang="en-US" sz="2800" dirty="0"/>
          </a:p>
          <a:p>
            <a:r>
              <a:rPr lang="en-US" sz="2800" dirty="0"/>
              <a:t>(1) on a street or driveway located on the campus of the institution; or</a:t>
            </a:r>
          </a:p>
          <a:p>
            <a:r>
              <a:rPr lang="en-US" sz="2800" dirty="0"/>
              <a:t>(2) in a parking lot, parking garage, or other parking area located on the campus of the institution</a:t>
            </a:r>
            <a:r>
              <a:rPr lang="en-US" sz="2800" dirty="0" smtClean="0"/>
              <a:t>.)</a:t>
            </a:r>
            <a:endParaRPr lang="en-US" sz="2800" dirty="0"/>
          </a:p>
          <a:p>
            <a:pPr marL="0" indent="0">
              <a:buNone/>
            </a:pPr>
            <a:r>
              <a:rPr lang="en-US" sz="2800" dirty="0" smtClean="0"/>
              <a:t> </a:t>
            </a:r>
            <a:endParaRPr lang="en-US" sz="2800" dirty="0"/>
          </a:p>
        </p:txBody>
      </p:sp>
    </p:spTree>
    <p:extLst>
      <p:ext uri="{BB962C8B-B14F-4D97-AF65-F5344CB8AC3E}">
        <p14:creationId xmlns:p14="http://schemas.microsoft.com/office/powerpoint/2010/main" val="34839029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Premise</a:t>
            </a:r>
            <a:endParaRPr lang="en-US" dirty="0"/>
          </a:p>
        </p:txBody>
      </p:sp>
      <p:sp>
        <p:nvSpPr>
          <p:cNvPr id="3" name="Content Placeholder 2"/>
          <p:cNvSpPr>
            <a:spLocks noGrp="1"/>
          </p:cNvSpPr>
          <p:nvPr>
            <p:ph idx="1"/>
          </p:nvPr>
        </p:nvSpPr>
        <p:spPr/>
        <p:txBody>
          <a:bodyPr/>
          <a:lstStyle/>
          <a:p>
            <a:endParaRPr lang="en-US" dirty="0" smtClean="0"/>
          </a:p>
          <a:p>
            <a:r>
              <a:rPr lang="en-US" dirty="0" smtClean="0"/>
              <a:t>Attorney General opinion pending regarding the definition of a school premise.</a:t>
            </a:r>
          </a:p>
          <a:p>
            <a:r>
              <a:rPr lang="en-US" dirty="0" smtClean="0"/>
              <a:t>A person could currently walk up to the school to pick up their child, with an open carry gun and not be in violation.</a:t>
            </a:r>
            <a:endParaRPr lang="en-US" dirty="0"/>
          </a:p>
        </p:txBody>
      </p:sp>
    </p:spTree>
    <p:extLst>
      <p:ext uri="{BB962C8B-B14F-4D97-AF65-F5344CB8AC3E}">
        <p14:creationId xmlns:p14="http://schemas.microsoft.com/office/powerpoint/2010/main" val="26580463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Prohibited Places</a:t>
            </a:r>
            <a:endParaRPr lang="en-US" dirty="0"/>
          </a:p>
        </p:txBody>
      </p:sp>
      <p:sp>
        <p:nvSpPr>
          <p:cNvPr id="3" name="Content Placeholder 2"/>
          <p:cNvSpPr>
            <a:spLocks noGrp="1"/>
          </p:cNvSpPr>
          <p:nvPr>
            <p:ph idx="1"/>
          </p:nvPr>
        </p:nvSpPr>
        <p:spPr/>
        <p:txBody>
          <a:bodyPr>
            <a:normAutofit/>
          </a:bodyPr>
          <a:lstStyle/>
          <a:p>
            <a:r>
              <a:rPr lang="en-US" sz="2800" dirty="0" smtClean="0"/>
              <a:t>On a premise where a high school, college, or professional sporting or interscholastic event is taking place.</a:t>
            </a:r>
          </a:p>
          <a:p>
            <a:r>
              <a:rPr lang="en-US" sz="2800" dirty="0" smtClean="0"/>
              <a:t>In an amusement park </a:t>
            </a:r>
            <a:r>
              <a:rPr lang="en-US" sz="2800" b="1" dirty="0" smtClean="0"/>
              <a:t>if </a:t>
            </a:r>
            <a:r>
              <a:rPr lang="en-US" sz="2800" dirty="0" smtClean="0"/>
              <a:t>effective notice of prohibition is given.</a:t>
            </a:r>
          </a:p>
          <a:p>
            <a:r>
              <a:rPr lang="en-US" sz="2800" b="1" dirty="0" smtClean="0"/>
              <a:t>Premise of a polling place on the day of an election or while early voting is in progress. </a:t>
            </a:r>
            <a:r>
              <a:rPr lang="en-US" sz="1800" dirty="0" smtClean="0"/>
              <a:t>( We have early voting on campus, usually in the U.C.)</a:t>
            </a:r>
            <a:endParaRPr lang="en-US" sz="2800" b="1" dirty="0" smtClean="0"/>
          </a:p>
          <a:p>
            <a:r>
              <a:rPr lang="en-US" sz="2800" dirty="0" smtClean="0"/>
              <a:t>On the premise of a correctional facility.</a:t>
            </a:r>
            <a:endParaRPr lang="en-US" sz="2800" dirty="0"/>
          </a:p>
        </p:txBody>
      </p:sp>
    </p:spTree>
    <p:extLst>
      <p:ext uri="{BB962C8B-B14F-4D97-AF65-F5344CB8AC3E}">
        <p14:creationId xmlns:p14="http://schemas.microsoft.com/office/powerpoint/2010/main" val="7540675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Prohibited Places</a:t>
            </a:r>
            <a:endParaRPr lang="en-US" dirty="0"/>
          </a:p>
        </p:txBody>
      </p:sp>
      <p:sp>
        <p:nvSpPr>
          <p:cNvPr id="3" name="Content Placeholder 2"/>
          <p:cNvSpPr>
            <a:spLocks noGrp="1"/>
          </p:cNvSpPr>
          <p:nvPr>
            <p:ph idx="1"/>
          </p:nvPr>
        </p:nvSpPr>
        <p:spPr/>
        <p:txBody>
          <a:bodyPr>
            <a:normAutofit lnSpcReduction="10000"/>
          </a:bodyPr>
          <a:lstStyle/>
          <a:p>
            <a:r>
              <a:rPr lang="en-US" dirty="0" smtClean="0"/>
              <a:t>Premises of any government court or offices utilized by the court.</a:t>
            </a:r>
          </a:p>
          <a:p>
            <a:r>
              <a:rPr lang="en-US" dirty="0" smtClean="0"/>
              <a:t>Premises of a racetrack.</a:t>
            </a:r>
          </a:p>
          <a:p>
            <a:r>
              <a:rPr lang="en-US" dirty="0" smtClean="0"/>
              <a:t>In or into a secured area of an airport.</a:t>
            </a:r>
          </a:p>
          <a:p>
            <a:r>
              <a:rPr lang="en-US" dirty="0" smtClean="0"/>
              <a:t>On the premise of a hospital or nursing facility if effective notice of prohibition is given.</a:t>
            </a:r>
          </a:p>
          <a:p>
            <a:r>
              <a:rPr lang="en-US" dirty="0" smtClean="0"/>
              <a:t>On the premise of a church or other place of worship if effective notice of prohibition is given.</a:t>
            </a:r>
            <a:endParaRPr lang="en-US" dirty="0"/>
          </a:p>
        </p:txBody>
      </p:sp>
    </p:spTree>
    <p:extLst>
      <p:ext uri="{BB962C8B-B14F-4D97-AF65-F5344CB8AC3E}">
        <p14:creationId xmlns:p14="http://schemas.microsoft.com/office/powerpoint/2010/main" val="3249244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Prohibited Places</a:t>
            </a:r>
            <a:endParaRPr lang="en-US" dirty="0"/>
          </a:p>
        </p:txBody>
      </p:sp>
      <p:sp>
        <p:nvSpPr>
          <p:cNvPr id="3" name="Content Placeholder 2"/>
          <p:cNvSpPr>
            <a:spLocks noGrp="1"/>
          </p:cNvSpPr>
          <p:nvPr>
            <p:ph idx="1"/>
          </p:nvPr>
        </p:nvSpPr>
        <p:spPr/>
        <p:txBody>
          <a:bodyPr/>
          <a:lstStyle/>
          <a:p>
            <a:r>
              <a:rPr lang="en-US" dirty="0" smtClean="0"/>
              <a:t>At any meeting of a governmental entity (if the meeting is subject of the Texas Open Records Act) and effective notice of the prohibition is given.</a:t>
            </a:r>
          </a:p>
          <a:p>
            <a:r>
              <a:rPr lang="en-US" dirty="0" smtClean="0"/>
              <a:t>Businesses with a permit or license issued by TABC that derives more than 51% of its income from alcohol sales on premises.</a:t>
            </a:r>
            <a:endParaRPr lang="en-US" dirty="0"/>
          </a:p>
        </p:txBody>
      </p:sp>
    </p:spTree>
    <p:extLst>
      <p:ext uri="{BB962C8B-B14F-4D97-AF65-F5344CB8AC3E}">
        <p14:creationId xmlns:p14="http://schemas.microsoft.com/office/powerpoint/2010/main" val="24411031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Prohibited Places</a:t>
            </a:r>
            <a:endParaRPr lang="en-US" dirty="0"/>
          </a:p>
        </p:txBody>
      </p:sp>
      <p:sp>
        <p:nvSpPr>
          <p:cNvPr id="3" name="Content Placeholder 2"/>
          <p:cNvSpPr>
            <a:spLocks noGrp="1"/>
          </p:cNvSpPr>
          <p:nvPr>
            <p:ph idx="1"/>
          </p:nvPr>
        </p:nvSpPr>
        <p:spPr/>
        <p:txBody>
          <a:bodyPr/>
          <a:lstStyle/>
          <a:p>
            <a:r>
              <a:rPr lang="en-US" dirty="0" smtClean="0"/>
              <a:t>Private businesses can choose to disallow concealed guns, open carry guns, or both.</a:t>
            </a:r>
          </a:p>
          <a:p>
            <a:endParaRPr lang="en-US" dirty="0" smtClean="0"/>
          </a:p>
          <a:p>
            <a:r>
              <a:rPr lang="en-US" dirty="0" smtClean="0"/>
              <a:t>If both are banned, signs for both open carry and concealed carry </a:t>
            </a:r>
            <a:r>
              <a:rPr lang="en-US" b="1" dirty="0" smtClean="0"/>
              <a:t>MUST</a:t>
            </a:r>
            <a:r>
              <a:rPr lang="en-US" dirty="0" smtClean="0"/>
              <a:t> be posted.</a:t>
            </a:r>
            <a:endParaRPr lang="en-US" dirty="0"/>
          </a:p>
        </p:txBody>
      </p:sp>
    </p:spTree>
    <p:extLst>
      <p:ext uri="{BB962C8B-B14F-4D97-AF65-F5344CB8AC3E}">
        <p14:creationId xmlns:p14="http://schemas.microsoft.com/office/powerpoint/2010/main" val="31645189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30.06 / 30.07 Signs</a:t>
            </a:r>
            <a:endParaRPr lang="en-US" dirty="0"/>
          </a:p>
        </p:txBody>
      </p:sp>
      <p:pic>
        <p:nvPicPr>
          <p:cNvPr id="1029" name="Picture 5" descr="F:\30.07.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7756" y="2057400"/>
            <a:ext cx="3962400" cy="39624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30.0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057400"/>
            <a:ext cx="3962400" cy="396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61307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Prohibited Places</a:t>
            </a:r>
            <a:endParaRPr lang="en-US" dirty="0"/>
          </a:p>
        </p:txBody>
      </p:sp>
      <p:sp>
        <p:nvSpPr>
          <p:cNvPr id="4" name="Content Placeholder 3"/>
          <p:cNvSpPr>
            <a:spLocks noGrp="1"/>
          </p:cNvSpPr>
          <p:nvPr>
            <p:ph idx="1"/>
          </p:nvPr>
        </p:nvSpPr>
        <p:spPr/>
        <p:txBody>
          <a:bodyPr>
            <a:normAutofit lnSpcReduction="10000"/>
          </a:bodyPr>
          <a:lstStyle/>
          <a:p>
            <a:r>
              <a:rPr lang="en-US" dirty="0" smtClean="0"/>
              <a:t>If a private business owner or manager asks a person to remove their weapon or leave the property, they must comply or they can be charged with criminal </a:t>
            </a:r>
            <a:r>
              <a:rPr lang="en-US" dirty="0"/>
              <a:t>t</a:t>
            </a:r>
            <a:r>
              <a:rPr lang="en-US" dirty="0" smtClean="0"/>
              <a:t>respass.</a:t>
            </a:r>
          </a:p>
          <a:p>
            <a:r>
              <a:rPr lang="en-US" dirty="0" smtClean="0"/>
              <a:t>It is illegal to carry a gun concealed or open carry while intoxicated.</a:t>
            </a:r>
          </a:p>
          <a:p>
            <a:r>
              <a:rPr lang="en-US" dirty="0" smtClean="0"/>
              <a:t>Employers, including public safety employers, cities, and counties can prohibit carrying weapons at work.</a:t>
            </a:r>
            <a:endParaRPr lang="en-US" dirty="0"/>
          </a:p>
        </p:txBody>
      </p:sp>
    </p:spTree>
    <p:extLst>
      <p:ext uri="{BB962C8B-B14F-4D97-AF65-F5344CB8AC3E}">
        <p14:creationId xmlns:p14="http://schemas.microsoft.com/office/powerpoint/2010/main" val="4147534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&amp; Procedure</a:t>
            </a:r>
            <a:endParaRPr lang="en-US" dirty="0"/>
          </a:p>
        </p:txBody>
      </p:sp>
      <p:sp>
        <p:nvSpPr>
          <p:cNvPr id="3" name="Content Placeholder 2"/>
          <p:cNvSpPr>
            <a:spLocks noGrp="1"/>
          </p:cNvSpPr>
          <p:nvPr>
            <p:ph idx="1"/>
          </p:nvPr>
        </p:nvSpPr>
        <p:spPr/>
        <p:txBody>
          <a:bodyPr/>
          <a:lstStyle/>
          <a:p>
            <a:r>
              <a:rPr lang="en-US" dirty="0" smtClean="0"/>
              <a:t>This course will cover points of the open carry law and give suggestions for handling calls regarding persons with firearms, beginning January 1, 2016.</a:t>
            </a:r>
          </a:p>
        </p:txBody>
      </p:sp>
    </p:spTree>
    <p:extLst>
      <p:ext uri="{BB962C8B-B14F-4D97-AF65-F5344CB8AC3E}">
        <p14:creationId xmlns:p14="http://schemas.microsoft.com/office/powerpoint/2010/main" val="183859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Prohibited</a:t>
            </a:r>
            <a:endParaRPr lang="en-US" dirty="0"/>
          </a:p>
        </p:txBody>
      </p:sp>
      <p:sp>
        <p:nvSpPr>
          <p:cNvPr id="3" name="Content Placeholder 2"/>
          <p:cNvSpPr>
            <a:spLocks noGrp="1"/>
          </p:cNvSpPr>
          <p:nvPr>
            <p:ph idx="1"/>
          </p:nvPr>
        </p:nvSpPr>
        <p:spPr/>
        <p:txBody>
          <a:bodyPr>
            <a:normAutofit/>
          </a:bodyPr>
          <a:lstStyle/>
          <a:p>
            <a:endParaRPr lang="en-US" sz="3600" dirty="0" smtClean="0">
              <a:solidFill>
                <a:srgbClr val="FF0000"/>
              </a:solidFill>
            </a:endParaRPr>
          </a:p>
          <a:p>
            <a:r>
              <a:rPr lang="en-US" sz="3600" dirty="0" smtClean="0">
                <a:solidFill>
                  <a:srgbClr val="FF0000"/>
                </a:solidFill>
              </a:rPr>
              <a:t>It is NOT illegal to carry guns into the lobbies of the police department and other public buildings.</a:t>
            </a:r>
            <a:endParaRPr lang="en-US" sz="3600" dirty="0">
              <a:solidFill>
                <a:srgbClr val="FF0000"/>
              </a:solidFill>
            </a:endParaRPr>
          </a:p>
        </p:txBody>
      </p:sp>
    </p:spTree>
    <p:extLst>
      <p:ext uri="{BB962C8B-B14F-4D97-AF65-F5344CB8AC3E}">
        <p14:creationId xmlns:p14="http://schemas.microsoft.com/office/powerpoint/2010/main" val="23554294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Telecommunicator</a:t>
            </a:r>
            <a:r>
              <a:rPr lang="en-US" dirty="0" smtClean="0"/>
              <a:t> Responsibility</a:t>
            </a:r>
            <a:endParaRPr lang="en-US" dirty="0"/>
          </a:p>
        </p:txBody>
      </p:sp>
      <p:sp>
        <p:nvSpPr>
          <p:cNvPr id="3" name="Content Placeholder 2"/>
          <p:cNvSpPr>
            <a:spLocks noGrp="1"/>
          </p:cNvSpPr>
          <p:nvPr>
            <p:ph idx="1"/>
          </p:nvPr>
        </p:nvSpPr>
        <p:spPr/>
        <p:txBody>
          <a:bodyPr>
            <a:normAutofit lnSpcReduction="10000"/>
          </a:bodyPr>
          <a:lstStyle/>
          <a:p>
            <a:r>
              <a:rPr lang="en-US" dirty="0" smtClean="0"/>
              <a:t>Encourage citizens to call when the person with a gun is doing something suspicious, entering a prohibited place, or appears intoxicated.</a:t>
            </a:r>
          </a:p>
          <a:p>
            <a:r>
              <a:rPr lang="en-US" dirty="0" smtClean="0"/>
              <a:t>Verify our policy regarding dispatching responders to reports of a person with a holstered weapon.</a:t>
            </a:r>
            <a:r>
              <a:rPr lang="en-US" sz="2000" dirty="0" smtClean="0"/>
              <a:t> (For now, two officers until written guidance is put forth)</a:t>
            </a:r>
            <a:endParaRPr lang="en-US" dirty="0" smtClean="0"/>
          </a:p>
          <a:p>
            <a:r>
              <a:rPr lang="en-US" dirty="0" smtClean="0"/>
              <a:t>If a call is generated, </a:t>
            </a:r>
            <a:r>
              <a:rPr lang="en-US" b="1" dirty="0" smtClean="0"/>
              <a:t>notate all information </a:t>
            </a:r>
            <a:r>
              <a:rPr lang="en-US" dirty="0" smtClean="0"/>
              <a:t>into call text for all responders’ safety.</a:t>
            </a:r>
          </a:p>
        </p:txBody>
      </p:sp>
    </p:spTree>
    <p:extLst>
      <p:ext uri="{BB962C8B-B14F-4D97-AF65-F5344CB8AC3E}">
        <p14:creationId xmlns:p14="http://schemas.microsoft.com/office/powerpoint/2010/main" val="29605697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Circumstances Requiring Response</a:t>
            </a:r>
            <a:endParaRPr lang="en-US" dirty="0"/>
          </a:p>
        </p:txBody>
      </p:sp>
      <p:sp>
        <p:nvSpPr>
          <p:cNvPr id="3" name="Content Placeholder 2"/>
          <p:cNvSpPr>
            <a:spLocks noGrp="1"/>
          </p:cNvSpPr>
          <p:nvPr>
            <p:ph idx="1"/>
          </p:nvPr>
        </p:nvSpPr>
        <p:spPr/>
        <p:txBody>
          <a:bodyPr/>
          <a:lstStyle/>
          <a:p>
            <a:r>
              <a:rPr lang="en-US" dirty="0" smtClean="0"/>
              <a:t>Caller reports a person with a holstered weapon and behavior that falls under another call type, for example:</a:t>
            </a:r>
          </a:p>
          <a:p>
            <a:pPr marL="0" indent="0">
              <a:buNone/>
            </a:pPr>
            <a:r>
              <a:rPr lang="en-US" dirty="0"/>
              <a:t>	</a:t>
            </a:r>
            <a:r>
              <a:rPr lang="en-US" dirty="0" smtClean="0"/>
              <a:t>- Verbal disturbance</a:t>
            </a:r>
          </a:p>
          <a:p>
            <a:pPr marL="0" indent="0">
              <a:buNone/>
            </a:pPr>
            <a:r>
              <a:rPr lang="en-US" dirty="0"/>
              <a:t>	</a:t>
            </a:r>
            <a:r>
              <a:rPr lang="en-US" dirty="0" smtClean="0"/>
              <a:t>- Intoxication</a:t>
            </a:r>
          </a:p>
          <a:p>
            <a:pPr marL="0" indent="0">
              <a:buNone/>
            </a:pPr>
            <a:r>
              <a:rPr lang="en-US" dirty="0"/>
              <a:t>	</a:t>
            </a:r>
            <a:r>
              <a:rPr lang="en-US" dirty="0" smtClean="0"/>
              <a:t>- Suspicious Person</a:t>
            </a:r>
            <a:endParaRPr lang="en-US" dirty="0"/>
          </a:p>
        </p:txBody>
      </p:sp>
    </p:spTree>
    <p:extLst>
      <p:ext uri="{BB962C8B-B14F-4D97-AF65-F5344CB8AC3E}">
        <p14:creationId xmlns:p14="http://schemas.microsoft.com/office/powerpoint/2010/main" val="30843751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Circumstances Requiring Response</a:t>
            </a:r>
            <a:endParaRPr lang="en-US" dirty="0"/>
          </a:p>
        </p:txBody>
      </p:sp>
      <p:sp>
        <p:nvSpPr>
          <p:cNvPr id="3" name="Content Placeholder 2"/>
          <p:cNvSpPr>
            <a:spLocks noGrp="1"/>
          </p:cNvSpPr>
          <p:nvPr>
            <p:ph idx="1"/>
          </p:nvPr>
        </p:nvSpPr>
        <p:spPr/>
        <p:txBody>
          <a:bodyPr/>
          <a:lstStyle/>
          <a:p>
            <a:r>
              <a:rPr lang="en-US" dirty="0" smtClean="0"/>
              <a:t>Caller reports a person with a handgun in plain view committing a crime:</a:t>
            </a:r>
          </a:p>
          <a:p>
            <a:pPr marL="0" indent="0">
              <a:buNone/>
            </a:pPr>
            <a:r>
              <a:rPr lang="en-US" dirty="0"/>
              <a:t>	</a:t>
            </a:r>
            <a:r>
              <a:rPr lang="en-US" dirty="0" smtClean="0"/>
              <a:t>- Theft</a:t>
            </a:r>
          </a:p>
          <a:p>
            <a:pPr marL="0" indent="0">
              <a:buNone/>
            </a:pPr>
            <a:r>
              <a:rPr lang="en-US" dirty="0"/>
              <a:t>	</a:t>
            </a:r>
            <a:r>
              <a:rPr lang="en-US" dirty="0" smtClean="0"/>
              <a:t>- Harassment</a:t>
            </a:r>
          </a:p>
          <a:p>
            <a:pPr marL="0" indent="0">
              <a:buNone/>
            </a:pPr>
            <a:r>
              <a:rPr lang="en-US" dirty="0"/>
              <a:t>	</a:t>
            </a:r>
            <a:r>
              <a:rPr lang="en-US" dirty="0" smtClean="0"/>
              <a:t>- Assault</a:t>
            </a:r>
          </a:p>
          <a:p>
            <a:pPr marL="0" indent="0">
              <a:buNone/>
            </a:pPr>
            <a:r>
              <a:rPr lang="en-US" dirty="0"/>
              <a:t>	</a:t>
            </a:r>
            <a:r>
              <a:rPr lang="en-US" dirty="0" smtClean="0"/>
              <a:t>- Threats</a:t>
            </a:r>
            <a:endParaRPr lang="en-US" dirty="0"/>
          </a:p>
        </p:txBody>
      </p:sp>
    </p:spTree>
    <p:extLst>
      <p:ext uri="{BB962C8B-B14F-4D97-AF65-F5344CB8AC3E}">
        <p14:creationId xmlns:p14="http://schemas.microsoft.com/office/powerpoint/2010/main" val="378139167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Circumstances Requiring Response</a:t>
            </a:r>
            <a:endParaRPr lang="en-US" dirty="0"/>
          </a:p>
        </p:txBody>
      </p:sp>
      <p:sp>
        <p:nvSpPr>
          <p:cNvPr id="3" name="Content Placeholder 2"/>
          <p:cNvSpPr>
            <a:spLocks noGrp="1"/>
          </p:cNvSpPr>
          <p:nvPr>
            <p:ph idx="1"/>
          </p:nvPr>
        </p:nvSpPr>
        <p:spPr/>
        <p:txBody>
          <a:bodyPr/>
          <a:lstStyle/>
          <a:p>
            <a:endParaRPr lang="en-US" dirty="0" smtClean="0"/>
          </a:p>
          <a:p>
            <a:r>
              <a:rPr lang="en-US" dirty="0" smtClean="0"/>
              <a:t>Caller reports a person with a weapon which is not holstered in plain view.</a:t>
            </a:r>
          </a:p>
          <a:p>
            <a:endParaRPr lang="en-US" dirty="0" smtClean="0"/>
          </a:p>
          <a:p>
            <a:r>
              <a:rPr lang="en-US" dirty="0" smtClean="0"/>
              <a:t>Business owner (representative) calls to report a subject is violating the signs posted and refusing to leave.</a:t>
            </a:r>
          </a:p>
          <a:p>
            <a:pPr marL="0" indent="0">
              <a:buNone/>
            </a:pPr>
            <a:endParaRPr lang="en-US" dirty="0"/>
          </a:p>
        </p:txBody>
      </p:sp>
    </p:spTree>
    <p:extLst>
      <p:ext uri="{BB962C8B-B14F-4D97-AF65-F5344CB8AC3E}">
        <p14:creationId xmlns:p14="http://schemas.microsoft.com/office/powerpoint/2010/main" val="72751286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to ask Callers</a:t>
            </a:r>
            <a:endParaRPr lang="en-US" dirty="0"/>
          </a:p>
        </p:txBody>
      </p:sp>
      <p:sp>
        <p:nvSpPr>
          <p:cNvPr id="3" name="Content Placeholder 2"/>
          <p:cNvSpPr>
            <a:spLocks noGrp="1"/>
          </p:cNvSpPr>
          <p:nvPr>
            <p:ph idx="1"/>
          </p:nvPr>
        </p:nvSpPr>
        <p:spPr/>
        <p:txBody>
          <a:bodyPr>
            <a:normAutofit lnSpcReduction="10000"/>
          </a:bodyPr>
          <a:lstStyle/>
          <a:p>
            <a:r>
              <a:rPr lang="en-US" dirty="0" smtClean="0"/>
              <a:t>What </a:t>
            </a:r>
            <a:r>
              <a:rPr lang="en-US" b="1" i="1" u="sng" dirty="0" smtClean="0"/>
              <a:t>exactly</a:t>
            </a:r>
            <a:r>
              <a:rPr lang="en-US" dirty="0" smtClean="0"/>
              <a:t> is the person doing?</a:t>
            </a:r>
          </a:p>
          <a:p>
            <a:pPr marL="0" indent="0">
              <a:buNone/>
            </a:pPr>
            <a:r>
              <a:rPr lang="en-US" dirty="0"/>
              <a:t>	</a:t>
            </a:r>
            <a:r>
              <a:rPr lang="en-US" dirty="0" smtClean="0"/>
              <a:t>- Grocery shopping</a:t>
            </a:r>
          </a:p>
          <a:p>
            <a:pPr marL="0" indent="0">
              <a:buNone/>
            </a:pPr>
            <a:r>
              <a:rPr lang="en-US" dirty="0"/>
              <a:t>	</a:t>
            </a:r>
            <a:r>
              <a:rPr lang="en-US" dirty="0" smtClean="0"/>
              <a:t>- Getting gas</a:t>
            </a:r>
          </a:p>
          <a:p>
            <a:pPr marL="0" indent="0">
              <a:buNone/>
            </a:pPr>
            <a:r>
              <a:rPr lang="en-US" dirty="0"/>
              <a:t>	</a:t>
            </a:r>
            <a:r>
              <a:rPr lang="en-US" dirty="0" smtClean="0"/>
              <a:t>- Standing in line</a:t>
            </a:r>
          </a:p>
          <a:p>
            <a:pPr marL="0" indent="0">
              <a:buNone/>
            </a:pPr>
            <a:r>
              <a:rPr lang="en-US" dirty="0"/>
              <a:t>	</a:t>
            </a:r>
            <a:r>
              <a:rPr lang="en-US" dirty="0" smtClean="0"/>
              <a:t>- Walking through a store</a:t>
            </a:r>
          </a:p>
          <a:p>
            <a:pPr marL="0" indent="0">
              <a:buNone/>
            </a:pPr>
            <a:r>
              <a:rPr lang="en-US" dirty="0"/>
              <a:t>	</a:t>
            </a:r>
            <a:r>
              <a:rPr lang="en-US" dirty="0" smtClean="0"/>
              <a:t>- Arguing with someone</a:t>
            </a:r>
          </a:p>
          <a:p>
            <a:pPr marL="0" indent="0">
              <a:buNone/>
            </a:pPr>
            <a:r>
              <a:rPr lang="en-US" dirty="0"/>
              <a:t>	</a:t>
            </a:r>
            <a:r>
              <a:rPr lang="en-US" dirty="0" smtClean="0"/>
              <a:t>- Yelling at someone</a:t>
            </a:r>
          </a:p>
          <a:p>
            <a:pPr marL="0" indent="0">
              <a:buNone/>
            </a:pPr>
            <a:r>
              <a:rPr lang="en-US" dirty="0"/>
              <a:t>	</a:t>
            </a:r>
            <a:r>
              <a:rPr lang="en-US" dirty="0" smtClean="0"/>
              <a:t>- Drinking alcohol</a:t>
            </a:r>
            <a:endParaRPr lang="en-US" dirty="0"/>
          </a:p>
        </p:txBody>
      </p:sp>
    </p:spTree>
    <p:extLst>
      <p:ext uri="{BB962C8B-B14F-4D97-AF65-F5344CB8AC3E}">
        <p14:creationId xmlns:p14="http://schemas.microsoft.com/office/powerpoint/2010/main" val="309801430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to ask Callers</a:t>
            </a:r>
            <a:endParaRPr lang="en-US" dirty="0"/>
          </a:p>
        </p:txBody>
      </p:sp>
      <p:sp>
        <p:nvSpPr>
          <p:cNvPr id="3" name="Content Placeholder 2"/>
          <p:cNvSpPr>
            <a:spLocks noGrp="1"/>
          </p:cNvSpPr>
          <p:nvPr>
            <p:ph idx="1"/>
          </p:nvPr>
        </p:nvSpPr>
        <p:spPr/>
        <p:txBody>
          <a:bodyPr/>
          <a:lstStyle/>
          <a:p>
            <a:r>
              <a:rPr lang="en-US" dirty="0" smtClean="0"/>
              <a:t>What </a:t>
            </a:r>
            <a:r>
              <a:rPr lang="en-US" b="1" i="1" u="sng" dirty="0" smtClean="0"/>
              <a:t>exactly</a:t>
            </a:r>
            <a:r>
              <a:rPr lang="en-US" dirty="0" smtClean="0"/>
              <a:t> is the person doing with the firearm?</a:t>
            </a:r>
          </a:p>
          <a:p>
            <a:pPr marL="0" indent="0">
              <a:buNone/>
            </a:pPr>
            <a:r>
              <a:rPr lang="en-US" dirty="0"/>
              <a:t>	</a:t>
            </a:r>
            <a:r>
              <a:rPr lang="en-US" dirty="0" smtClean="0"/>
              <a:t>- Pointing it at someone</a:t>
            </a:r>
          </a:p>
          <a:p>
            <a:pPr marL="0" indent="0">
              <a:buNone/>
            </a:pPr>
            <a:r>
              <a:rPr lang="en-US" dirty="0"/>
              <a:t>	</a:t>
            </a:r>
            <a:r>
              <a:rPr lang="en-US" dirty="0" smtClean="0"/>
              <a:t>- Waving it around</a:t>
            </a:r>
          </a:p>
          <a:p>
            <a:pPr marL="0" indent="0">
              <a:buNone/>
            </a:pPr>
            <a:r>
              <a:rPr lang="en-US" dirty="0"/>
              <a:t>	</a:t>
            </a:r>
            <a:r>
              <a:rPr lang="en-US" dirty="0" smtClean="0"/>
              <a:t>- Threatening someone with it</a:t>
            </a:r>
          </a:p>
          <a:p>
            <a:pPr marL="0" indent="0">
              <a:buNone/>
            </a:pPr>
            <a:r>
              <a:rPr lang="en-US" dirty="0"/>
              <a:t>	</a:t>
            </a:r>
            <a:r>
              <a:rPr lang="en-US" dirty="0" smtClean="0"/>
              <a:t>- Playing with it</a:t>
            </a:r>
          </a:p>
          <a:p>
            <a:pPr marL="0" indent="0">
              <a:buNone/>
            </a:pPr>
            <a:r>
              <a:rPr lang="en-US" dirty="0"/>
              <a:t>	</a:t>
            </a:r>
            <a:r>
              <a:rPr lang="en-US" dirty="0" smtClean="0"/>
              <a:t>- Threatening to use it</a:t>
            </a:r>
            <a:endParaRPr lang="en-US" dirty="0"/>
          </a:p>
        </p:txBody>
      </p:sp>
    </p:spTree>
    <p:extLst>
      <p:ext uri="{BB962C8B-B14F-4D97-AF65-F5344CB8AC3E}">
        <p14:creationId xmlns:p14="http://schemas.microsoft.com/office/powerpoint/2010/main" val="4798734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to ask Callers</a:t>
            </a:r>
            <a:endParaRPr lang="en-US" dirty="0"/>
          </a:p>
        </p:txBody>
      </p:sp>
      <p:sp>
        <p:nvSpPr>
          <p:cNvPr id="3" name="Content Placeholder 2"/>
          <p:cNvSpPr>
            <a:spLocks noGrp="1"/>
          </p:cNvSpPr>
          <p:nvPr>
            <p:ph idx="1"/>
          </p:nvPr>
        </p:nvSpPr>
        <p:spPr/>
        <p:txBody>
          <a:bodyPr/>
          <a:lstStyle/>
          <a:p>
            <a:r>
              <a:rPr lang="en-US" dirty="0" smtClean="0"/>
              <a:t>What kind of gun(s) does the person have?</a:t>
            </a:r>
          </a:p>
          <a:p>
            <a:endParaRPr lang="en-US" dirty="0" smtClean="0"/>
          </a:p>
          <a:p>
            <a:pPr marL="0" indent="0">
              <a:buNone/>
            </a:pPr>
            <a:r>
              <a:rPr lang="en-US" dirty="0"/>
              <a:t>	</a:t>
            </a:r>
            <a:r>
              <a:rPr lang="en-US" dirty="0" smtClean="0"/>
              <a:t>- Long gun</a:t>
            </a:r>
          </a:p>
          <a:p>
            <a:pPr marL="0" indent="0">
              <a:buNone/>
            </a:pPr>
            <a:r>
              <a:rPr lang="en-US" dirty="0"/>
              <a:t>	</a:t>
            </a:r>
            <a:r>
              <a:rPr lang="en-US" dirty="0" smtClean="0"/>
              <a:t>- Hand gun</a:t>
            </a:r>
          </a:p>
          <a:p>
            <a:pPr marL="0" indent="0">
              <a:buNone/>
            </a:pPr>
            <a:r>
              <a:rPr lang="en-US" dirty="0"/>
              <a:t>	</a:t>
            </a:r>
            <a:r>
              <a:rPr lang="en-US" dirty="0" smtClean="0"/>
              <a:t>- Type if known</a:t>
            </a:r>
          </a:p>
          <a:p>
            <a:pPr marL="0" indent="0">
              <a:buNone/>
            </a:pPr>
            <a:r>
              <a:rPr lang="en-US" dirty="0"/>
              <a:t>	</a:t>
            </a:r>
            <a:r>
              <a:rPr lang="en-US" dirty="0" smtClean="0"/>
              <a:t>- Color</a:t>
            </a:r>
          </a:p>
          <a:p>
            <a:pPr marL="0" indent="0">
              <a:buNone/>
            </a:pPr>
            <a:r>
              <a:rPr lang="en-US" dirty="0"/>
              <a:t>	</a:t>
            </a:r>
            <a:r>
              <a:rPr lang="en-US" dirty="0" smtClean="0"/>
              <a:t>- Holster type</a:t>
            </a:r>
            <a:endParaRPr lang="en-US" dirty="0"/>
          </a:p>
        </p:txBody>
      </p:sp>
    </p:spTree>
    <p:extLst>
      <p:ext uri="{BB962C8B-B14F-4D97-AF65-F5344CB8AC3E}">
        <p14:creationId xmlns:p14="http://schemas.microsoft.com/office/powerpoint/2010/main" val="174659856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to ask Callers</a:t>
            </a:r>
            <a:endParaRPr lang="en-US" dirty="0"/>
          </a:p>
        </p:txBody>
      </p:sp>
      <p:sp>
        <p:nvSpPr>
          <p:cNvPr id="3" name="Content Placeholder 2"/>
          <p:cNvSpPr>
            <a:spLocks noGrp="1"/>
          </p:cNvSpPr>
          <p:nvPr>
            <p:ph idx="1"/>
          </p:nvPr>
        </p:nvSpPr>
        <p:spPr/>
        <p:txBody>
          <a:bodyPr/>
          <a:lstStyle/>
          <a:p>
            <a:r>
              <a:rPr lang="en-US" dirty="0" smtClean="0"/>
              <a:t>Where </a:t>
            </a:r>
            <a:r>
              <a:rPr lang="en-US" b="1" i="1" u="sng" dirty="0" smtClean="0"/>
              <a:t>exactly</a:t>
            </a:r>
            <a:r>
              <a:rPr lang="en-US" dirty="0" smtClean="0"/>
              <a:t> is the firearm?</a:t>
            </a:r>
          </a:p>
          <a:p>
            <a:pPr marL="914400" indent="-107950">
              <a:buNone/>
            </a:pPr>
            <a:r>
              <a:rPr lang="en-US" dirty="0"/>
              <a:t>	</a:t>
            </a:r>
            <a:r>
              <a:rPr lang="en-US" dirty="0" smtClean="0"/>
              <a:t>- Does it appear to be in a belt or shoulder holster?</a:t>
            </a:r>
          </a:p>
          <a:p>
            <a:r>
              <a:rPr lang="en-US" dirty="0" smtClean="0"/>
              <a:t>Where is the holster?</a:t>
            </a:r>
          </a:p>
          <a:p>
            <a:endParaRPr lang="en-US" dirty="0" smtClean="0"/>
          </a:p>
          <a:p>
            <a:r>
              <a:rPr lang="en-US" dirty="0" smtClean="0"/>
              <a:t>Is the person touching or removing the gun from the holster?</a:t>
            </a:r>
          </a:p>
          <a:p>
            <a:pPr marL="806450" indent="0">
              <a:buNone/>
            </a:pPr>
            <a:endParaRPr lang="en-US" dirty="0" smtClean="0"/>
          </a:p>
        </p:txBody>
      </p:sp>
    </p:spTree>
    <p:extLst>
      <p:ext uri="{BB962C8B-B14F-4D97-AF65-F5344CB8AC3E}">
        <p14:creationId xmlns:p14="http://schemas.microsoft.com/office/powerpoint/2010/main" val="128491825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to ask Callers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Get a full description of the person with the firearm:</a:t>
            </a:r>
          </a:p>
          <a:p>
            <a:pPr marL="0" indent="0">
              <a:buNone/>
            </a:pPr>
            <a:r>
              <a:rPr lang="en-US" dirty="0"/>
              <a:t>	</a:t>
            </a:r>
            <a:r>
              <a:rPr lang="en-US" dirty="0" smtClean="0"/>
              <a:t>- W/B/H</a:t>
            </a:r>
          </a:p>
          <a:p>
            <a:pPr marL="0" indent="0">
              <a:buNone/>
            </a:pPr>
            <a:r>
              <a:rPr lang="en-US" dirty="0"/>
              <a:t>	</a:t>
            </a:r>
            <a:r>
              <a:rPr lang="en-US" dirty="0" smtClean="0"/>
              <a:t>- Male/Female</a:t>
            </a:r>
          </a:p>
          <a:p>
            <a:pPr marL="0" indent="0">
              <a:buNone/>
            </a:pPr>
            <a:r>
              <a:rPr lang="en-US" dirty="0"/>
              <a:t>	</a:t>
            </a:r>
            <a:r>
              <a:rPr lang="en-US" dirty="0" smtClean="0"/>
              <a:t>- Specific Clothing description</a:t>
            </a:r>
          </a:p>
          <a:p>
            <a:pPr marL="0" indent="0">
              <a:buNone/>
            </a:pPr>
            <a:r>
              <a:rPr lang="en-US" dirty="0"/>
              <a:t>	</a:t>
            </a:r>
            <a:r>
              <a:rPr lang="en-US" dirty="0" smtClean="0"/>
              <a:t>- Height/Weight</a:t>
            </a:r>
          </a:p>
          <a:p>
            <a:pPr marL="0" indent="0">
              <a:buNone/>
            </a:pPr>
            <a:r>
              <a:rPr lang="en-US" dirty="0"/>
              <a:t>	</a:t>
            </a:r>
            <a:r>
              <a:rPr lang="en-US" dirty="0" smtClean="0"/>
              <a:t>- Any other identifiers</a:t>
            </a:r>
          </a:p>
          <a:p>
            <a:r>
              <a:rPr lang="en-US" dirty="0" smtClean="0"/>
              <a:t>There could be more than one person with a firearm.</a:t>
            </a:r>
            <a:endParaRPr lang="en-US" dirty="0"/>
          </a:p>
        </p:txBody>
      </p:sp>
    </p:spTree>
    <p:extLst>
      <p:ext uri="{BB962C8B-B14F-4D97-AF65-F5344CB8AC3E}">
        <p14:creationId xmlns:p14="http://schemas.microsoft.com/office/powerpoint/2010/main" val="17095154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a:t>
            </a:r>
            <a:r>
              <a:rPr lang="en-US" baseline="30000" dirty="0" smtClean="0"/>
              <a:t>nd</a:t>
            </a:r>
            <a:r>
              <a:rPr lang="en-US" dirty="0" smtClean="0"/>
              <a:t> Amendment Rights</a:t>
            </a:r>
            <a:endParaRPr lang="en-US" dirty="0"/>
          </a:p>
        </p:txBody>
      </p:sp>
      <p:sp>
        <p:nvSpPr>
          <p:cNvPr id="3" name="Content Placeholder 2"/>
          <p:cNvSpPr>
            <a:spLocks noGrp="1"/>
          </p:cNvSpPr>
          <p:nvPr>
            <p:ph idx="1"/>
          </p:nvPr>
        </p:nvSpPr>
        <p:spPr/>
        <p:txBody>
          <a:bodyPr/>
          <a:lstStyle/>
          <a:p>
            <a:endParaRPr lang="en-US" dirty="0" smtClean="0"/>
          </a:p>
          <a:p>
            <a:r>
              <a:rPr lang="en-US" dirty="0" smtClean="0"/>
              <a:t>A well regulated militia being necessary to the security of a free state, the right of the People to keep and bear arms shall not be infringed.</a:t>
            </a:r>
            <a:endParaRPr lang="en-US" dirty="0"/>
          </a:p>
        </p:txBody>
      </p:sp>
    </p:spTree>
    <p:extLst>
      <p:ext uri="{BB962C8B-B14F-4D97-AF65-F5344CB8AC3E}">
        <p14:creationId xmlns:p14="http://schemas.microsoft.com/office/powerpoint/2010/main" val="165362502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to ask Callers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What is the demeanor of the person?</a:t>
            </a:r>
          </a:p>
          <a:p>
            <a:pPr marL="0" indent="0">
              <a:buNone/>
            </a:pPr>
            <a:r>
              <a:rPr lang="en-US" dirty="0"/>
              <a:t>	</a:t>
            </a:r>
            <a:r>
              <a:rPr lang="en-US" dirty="0" smtClean="0"/>
              <a:t>- Nervous</a:t>
            </a:r>
          </a:p>
          <a:p>
            <a:pPr marL="0" indent="0">
              <a:buNone/>
            </a:pPr>
            <a:r>
              <a:rPr lang="en-US" dirty="0"/>
              <a:t>	</a:t>
            </a:r>
            <a:r>
              <a:rPr lang="en-US" dirty="0" smtClean="0"/>
              <a:t>- Agitated</a:t>
            </a:r>
          </a:p>
          <a:p>
            <a:pPr marL="0" indent="0">
              <a:buNone/>
            </a:pPr>
            <a:r>
              <a:rPr lang="en-US" dirty="0"/>
              <a:t>	</a:t>
            </a:r>
            <a:r>
              <a:rPr lang="en-US" dirty="0" smtClean="0"/>
              <a:t>- Angry</a:t>
            </a:r>
          </a:p>
          <a:p>
            <a:pPr marL="0" indent="0">
              <a:buNone/>
            </a:pPr>
            <a:r>
              <a:rPr lang="en-US" dirty="0"/>
              <a:t>	</a:t>
            </a:r>
            <a:r>
              <a:rPr lang="en-US" dirty="0" smtClean="0"/>
              <a:t>- Confused</a:t>
            </a:r>
          </a:p>
          <a:p>
            <a:pPr marL="0" indent="0">
              <a:buNone/>
            </a:pPr>
            <a:r>
              <a:rPr lang="en-US" dirty="0"/>
              <a:t>	</a:t>
            </a:r>
            <a:r>
              <a:rPr lang="en-US" dirty="0" smtClean="0"/>
              <a:t>- Suspicious</a:t>
            </a:r>
          </a:p>
          <a:p>
            <a:r>
              <a:rPr lang="en-US" dirty="0" smtClean="0"/>
              <a:t>Have the caller explain </a:t>
            </a:r>
            <a:r>
              <a:rPr lang="en-US" b="1" i="1" u="sng" dirty="0" smtClean="0"/>
              <a:t>in detail</a:t>
            </a:r>
            <a:r>
              <a:rPr lang="en-US" dirty="0" smtClean="0"/>
              <a:t> what exactly they are doing to define their behavior. </a:t>
            </a:r>
            <a:r>
              <a:rPr lang="en-US" b="1" dirty="0" smtClean="0"/>
              <a:t>Document this in the call text.</a:t>
            </a:r>
          </a:p>
        </p:txBody>
      </p:sp>
    </p:spTree>
    <p:extLst>
      <p:ext uri="{BB962C8B-B14F-4D97-AF65-F5344CB8AC3E}">
        <p14:creationId xmlns:p14="http://schemas.microsoft.com/office/powerpoint/2010/main" val="58815823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to ask Callers</a:t>
            </a:r>
            <a:endParaRPr lang="en-US" dirty="0"/>
          </a:p>
        </p:txBody>
      </p:sp>
      <p:sp>
        <p:nvSpPr>
          <p:cNvPr id="3" name="Content Placeholder 2"/>
          <p:cNvSpPr>
            <a:spLocks noGrp="1"/>
          </p:cNvSpPr>
          <p:nvPr>
            <p:ph idx="1"/>
          </p:nvPr>
        </p:nvSpPr>
        <p:spPr/>
        <p:txBody>
          <a:bodyPr/>
          <a:lstStyle/>
          <a:p>
            <a:r>
              <a:rPr lang="en-US" dirty="0" smtClean="0"/>
              <a:t>Did the person with the firearm say anything?</a:t>
            </a:r>
          </a:p>
          <a:p>
            <a:pPr marL="0" indent="0">
              <a:buNone/>
            </a:pPr>
            <a:r>
              <a:rPr lang="en-US" dirty="0"/>
              <a:t>	</a:t>
            </a:r>
            <a:r>
              <a:rPr lang="en-US" dirty="0" smtClean="0"/>
              <a:t>- What </a:t>
            </a:r>
            <a:r>
              <a:rPr lang="en-US" b="1" i="1" u="sng" dirty="0" smtClean="0"/>
              <a:t>specifically</a:t>
            </a:r>
            <a:r>
              <a:rPr lang="en-US" dirty="0" smtClean="0"/>
              <a:t> did the person say?</a:t>
            </a:r>
          </a:p>
          <a:p>
            <a:pPr marL="0" indent="0">
              <a:buNone/>
            </a:pPr>
            <a:r>
              <a:rPr lang="en-US" dirty="0"/>
              <a:t>	</a:t>
            </a:r>
            <a:r>
              <a:rPr lang="en-US" dirty="0" smtClean="0"/>
              <a:t>- </a:t>
            </a:r>
            <a:r>
              <a:rPr lang="en-US" b="1" dirty="0" smtClean="0"/>
              <a:t>Document the statement(s) in the call 		text</a:t>
            </a:r>
            <a:r>
              <a:rPr lang="en-US" dirty="0" smtClean="0"/>
              <a:t>.</a:t>
            </a:r>
          </a:p>
          <a:p>
            <a:r>
              <a:rPr lang="en-US" dirty="0" smtClean="0"/>
              <a:t>Is the caller going to remain on scene?</a:t>
            </a:r>
          </a:p>
          <a:p>
            <a:pPr marL="0" indent="0">
              <a:buNone/>
            </a:pPr>
            <a:r>
              <a:rPr lang="en-US" dirty="0"/>
              <a:t>	</a:t>
            </a:r>
            <a:r>
              <a:rPr lang="en-US" dirty="0" smtClean="0"/>
              <a:t>- If so, get their description.</a:t>
            </a:r>
          </a:p>
          <a:p>
            <a:r>
              <a:rPr lang="en-US" dirty="0" smtClean="0"/>
              <a:t>Obtain caller contact information if requested or needed.</a:t>
            </a:r>
          </a:p>
        </p:txBody>
      </p:sp>
    </p:spTree>
    <p:extLst>
      <p:ext uri="{BB962C8B-B14F-4D97-AF65-F5344CB8AC3E}">
        <p14:creationId xmlns:p14="http://schemas.microsoft.com/office/powerpoint/2010/main" val="203523443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Responsibility</a:t>
            </a:r>
            <a:endParaRPr lang="en-US" dirty="0"/>
          </a:p>
        </p:txBody>
      </p:sp>
      <p:sp>
        <p:nvSpPr>
          <p:cNvPr id="3" name="Content Placeholder 2"/>
          <p:cNvSpPr>
            <a:spLocks noGrp="1"/>
          </p:cNvSpPr>
          <p:nvPr>
            <p:ph idx="1"/>
          </p:nvPr>
        </p:nvSpPr>
        <p:spPr/>
        <p:txBody>
          <a:bodyPr>
            <a:normAutofit lnSpcReduction="10000"/>
          </a:bodyPr>
          <a:lstStyle/>
          <a:p>
            <a:r>
              <a:rPr lang="en-US" dirty="0" smtClean="0"/>
              <a:t>If a caller indicates on </a:t>
            </a:r>
            <a:r>
              <a:rPr lang="en-US" b="1" i="1" u="sng" dirty="0" smtClean="0"/>
              <a:t>ANY</a:t>
            </a:r>
            <a:r>
              <a:rPr lang="en-US" dirty="0" smtClean="0"/>
              <a:t> call that they or someone else on scene is carrying a weapon, </a:t>
            </a:r>
            <a:r>
              <a:rPr lang="en-US" b="1" dirty="0" smtClean="0"/>
              <a:t>document this into the call text </a:t>
            </a:r>
            <a:r>
              <a:rPr lang="en-US" dirty="0" smtClean="0"/>
              <a:t>and relay the information to ALL responders.</a:t>
            </a:r>
          </a:p>
          <a:p>
            <a:r>
              <a:rPr lang="en-US" b="1" dirty="0" smtClean="0"/>
              <a:t>Never</a:t>
            </a:r>
            <a:r>
              <a:rPr lang="en-US" dirty="0" smtClean="0"/>
              <a:t> ask a caller to intervene in a disturbance or a situation involving a weapon.</a:t>
            </a:r>
          </a:p>
          <a:p>
            <a:r>
              <a:rPr lang="en-US" dirty="0" smtClean="0"/>
              <a:t>This includes an active shooter incident.</a:t>
            </a:r>
          </a:p>
          <a:p>
            <a:r>
              <a:rPr lang="en-US" dirty="0" smtClean="0"/>
              <a:t>Advise the caller (if asked), “I don’t want you to do anything to put yourself in danger.”</a:t>
            </a:r>
            <a:endParaRPr lang="en-US" dirty="0"/>
          </a:p>
        </p:txBody>
      </p:sp>
    </p:spTree>
    <p:extLst>
      <p:ext uri="{BB962C8B-B14F-4D97-AF65-F5344CB8AC3E}">
        <p14:creationId xmlns:p14="http://schemas.microsoft.com/office/powerpoint/2010/main" val="386816248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Responsibility</a:t>
            </a:r>
            <a:endParaRPr lang="en-US" dirty="0"/>
          </a:p>
        </p:txBody>
      </p:sp>
      <p:sp>
        <p:nvSpPr>
          <p:cNvPr id="3" name="Content Placeholder 2"/>
          <p:cNvSpPr>
            <a:spLocks noGrp="1"/>
          </p:cNvSpPr>
          <p:nvPr>
            <p:ph idx="1"/>
          </p:nvPr>
        </p:nvSpPr>
        <p:spPr/>
        <p:txBody>
          <a:bodyPr/>
          <a:lstStyle/>
          <a:p>
            <a:r>
              <a:rPr lang="en-US" dirty="0" smtClean="0"/>
              <a:t>Anytime a weapon is involved, there is liability.</a:t>
            </a:r>
          </a:p>
          <a:p>
            <a:r>
              <a:rPr lang="en-US" dirty="0" smtClean="0"/>
              <a:t>To avoid liability:</a:t>
            </a:r>
          </a:p>
          <a:p>
            <a:pPr marL="0" indent="0">
              <a:buNone/>
            </a:pPr>
            <a:r>
              <a:rPr lang="en-US" dirty="0"/>
              <a:t>	</a:t>
            </a:r>
            <a:r>
              <a:rPr lang="en-US" dirty="0" smtClean="0"/>
              <a:t>- </a:t>
            </a:r>
            <a:r>
              <a:rPr lang="en-US" b="1" i="1" u="sng" dirty="0" smtClean="0"/>
              <a:t>Know</a:t>
            </a:r>
            <a:r>
              <a:rPr lang="en-US" dirty="0" smtClean="0"/>
              <a:t> your responsibilities</a:t>
            </a:r>
          </a:p>
          <a:p>
            <a:pPr marL="0" indent="0">
              <a:buNone/>
            </a:pPr>
            <a:r>
              <a:rPr lang="en-US" dirty="0"/>
              <a:t>	</a:t>
            </a:r>
            <a:r>
              <a:rPr lang="en-US" dirty="0" smtClean="0"/>
              <a:t>- </a:t>
            </a:r>
            <a:r>
              <a:rPr lang="en-US" b="1" i="1" u="sng" dirty="0" smtClean="0"/>
              <a:t>Follow</a:t>
            </a:r>
            <a:r>
              <a:rPr lang="en-US" dirty="0" smtClean="0"/>
              <a:t> your policy</a:t>
            </a:r>
          </a:p>
        </p:txBody>
      </p:sp>
    </p:spTree>
    <p:extLst>
      <p:ext uri="{BB962C8B-B14F-4D97-AF65-F5344CB8AC3E}">
        <p14:creationId xmlns:p14="http://schemas.microsoft.com/office/powerpoint/2010/main" val="1869239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Supreme Court Rulings</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The Supreme Court has ruled, in a variety of cases, to allow states to have some regulations on gun control, particularly with certain types of weapons.</a:t>
            </a:r>
            <a:endParaRPr lang="en-US" dirty="0"/>
          </a:p>
        </p:txBody>
      </p:sp>
    </p:spTree>
    <p:extLst>
      <p:ext uri="{BB962C8B-B14F-4D97-AF65-F5344CB8AC3E}">
        <p14:creationId xmlns:p14="http://schemas.microsoft.com/office/powerpoint/2010/main" val="27866493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Guns in Texas</a:t>
            </a:r>
            <a:endParaRPr lang="en-US" dirty="0"/>
          </a:p>
        </p:txBody>
      </p:sp>
      <p:sp>
        <p:nvSpPr>
          <p:cNvPr id="3" name="Content Placeholder 2"/>
          <p:cNvSpPr>
            <a:spLocks noGrp="1"/>
          </p:cNvSpPr>
          <p:nvPr>
            <p:ph idx="1"/>
          </p:nvPr>
        </p:nvSpPr>
        <p:spPr/>
        <p:txBody>
          <a:bodyPr>
            <a:noAutofit/>
          </a:bodyPr>
          <a:lstStyle/>
          <a:p>
            <a:r>
              <a:rPr lang="en-US" sz="2400" dirty="0" smtClean="0"/>
              <a:t>1845 – TX Constitution establishes the right for every citizen “to keep and bear arms”.</a:t>
            </a:r>
          </a:p>
          <a:p>
            <a:r>
              <a:rPr lang="en-US" sz="2400" dirty="0" smtClean="0"/>
              <a:t>1871 – TX Legislature bans carrying handguns outside of the home.</a:t>
            </a:r>
          </a:p>
          <a:p>
            <a:r>
              <a:rPr lang="en-US" sz="2400" dirty="0" smtClean="0"/>
              <a:t>1995 – TX Legislature allows concealed carry of handguns (with CHL).</a:t>
            </a:r>
          </a:p>
          <a:p>
            <a:r>
              <a:rPr lang="en-US" sz="2400" dirty="0" smtClean="0"/>
              <a:t>2007 – TX Legislature allows carrying handguns in vehicles or on boats without a license to carry.</a:t>
            </a:r>
          </a:p>
          <a:p>
            <a:r>
              <a:rPr lang="en-US" sz="2400" dirty="0" smtClean="0"/>
              <a:t>2016 – TX Legislature allows open carry of handguns (</a:t>
            </a:r>
            <a:r>
              <a:rPr lang="en-US" sz="2400" b="1" dirty="0" smtClean="0"/>
              <a:t>with CHL</a:t>
            </a:r>
            <a:r>
              <a:rPr lang="en-US" sz="2400" dirty="0" smtClean="0"/>
              <a:t>).</a:t>
            </a:r>
          </a:p>
          <a:p>
            <a:r>
              <a:rPr lang="en-US" sz="2400" dirty="0" smtClean="0"/>
              <a:t>2016 – TX Legislature allows Campus Carry (concealed w/CHL) </a:t>
            </a:r>
            <a:endParaRPr lang="en-US" sz="2400" dirty="0"/>
          </a:p>
        </p:txBody>
      </p:sp>
    </p:spTree>
    <p:extLst>
      <p:ext uri="{BB962C8B-B14F-4D97-AF65-F5344CB8AC3E}">
        <p14:creationId xmlns:p14="http://schemas.microsoft.com/office/powerpoint/2010/main" val="21956017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Constitutional Carry</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The right to carry a weapon open or concealed without a license or permit.</a:t>
            </a:r>
          </a:p>
          <a:p>
            <a:r>
              <a:rPr lang="en-US" b="1" dirty="0" smtClean="0"/>
              <a:t>Texas Legislature HAS NOT passed constitutional carry in Texas.</a:t>
            </a:r>
          </a:p>
        </p:txBody>
      </p:sp>
    </p:spTree>
    <p:extLst>
      <p:ext uri="{BB962C8B-B14F-4D97-AF65-F5344CB8AC3E}">
        <p14:creationId xmlns:p14="http://schemas.microsoft.com/office/powerpoint/2010/main" val="30162072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CHL Statistics</a:t>
            </a:r>
            <a:endParaRPr lang="en-US" dirty="0"/>
          </a:p>
        </p:txBody>
      </p:sp>
      <p:sp>
        <p:nvSpPr>
          <p:cNvPr id="3" name="Content Placeholder 2"/>
          <p:cNvSpPr>
            <a:spLocks noGrp="1"/>
          </p:cNvSpPr>
          <p:nvPr>
            <p:ph idx="1"/>
          </p:nvPr>
        </p:nvSpPr>
        <p:spPr/>
        <p:txBody>
          <a:bodyPr/>
          <a:lstStyle/>
          <a:p>
            <a:r>
              <a:rPr lang="en-US" dirty="0" smtClean="0"/>
              <a:t>Approximately 5% of Texans over the age of 21 currently have a Concealed Handgun License.</a:t>
            </a:r>
          </a:p>
          <a:p>
            <a:r>
              <a:rPr lang="en-US" dirty="0" smtClean="0"/>
              <a:t>212,000 issued from Sept 1, 2014 – Aug 31, 2015 (FY 2014/2015).</a:t>
            </a:r>
          </a:p>
          <a:p>
            <a:r>
              <a:rPr lang="en-US" dirty="0" smtClean="0"/>
              <a:t>903 CHLs revoked FY 2014/2015.</a:t>
            </a:r>
          </a:p>
          <a:p>
            <a:r>
              <a:rPr lang="en-US" dirty="0" smtClean="0"/>
              <a:t>1,700 CHLs suspended FY 2014/2015.</a:t>
            </a:r>
            <a:endParaRPr lang="en-US" dirty="0"/>
          </a:p>
        </p:txBody>
      </p:sp>
    </p:spTree>
    <p:extLst>
      <p:ext uri="{BB962C8B-B14F-4D97-AF65-F5344CB8AC3E}">
        <p14:creationId xmlns:p14="http://schemas.microsoft.com/office/powerpoint/2010/main" val="1006254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House Bill 910</a:t>
            </a:r>
            <a:endParaRPr lang="en-US" dirty="0"/>
          </a:p>
        </p:txBody>
      </p:sp>
      <p:sp>
        <p:nvSpPr>
          <p:cNvPr id="3" name="Content Placeholder 2"/>
          <p:cNvSpPr>
            <a:spLocks noGrp="1"/>
          </p:cNvSpPr>
          <p:nvPr>
            <p:ph idx="1"/>
          </p:nvPr>
        </p:nvSpPr>
        <p:spPr/>
        <p:txBody>
          <a:bodyPr/>
          <a:lstStyle/>
          <a:p>
            <a:r>
              <a:rPr lang="en-US" dirty="0" smtClean="0"/>
              <a:t>Governor Abbott signed HB 910 on June 13, 2015.</a:t>
            </a:r>
          </a:p>
          <a:p>
            <a:r>
              <a:rPr lang="en-US" dirty="0" smtClean="0"/>
              <a:t>Allows </a:t>
            </a:r>
            <a:r>
              <a:rPr lang="en-US" b="1" u="sng" dirty="0" smtClean="0"/>
              <a:t>licensed</a:t>
            </a:r>
            <a:r>
              <a:rPr lang="en-US" u="sng" dirty="0" smtClean="0"/>
              <a:t> </a:t>
            </a:r>
            <a:r>
              <a:rPr lang="en-US" dirty="0" smtClean="0"/>
              <a:t>citizens to openly carry a handgun in a belt or shoulder holster.</a:t>
            </a:r>
          </a:p>
          <a:p>
            <a:r>
              <a:rPr lang="en-US" dirty="0" smtClean="0"/>
              <a:t>Licensed citizens can still carry concealed.</a:t>
            </a:r>
          </a:p>
          <a:p>
            <a:r>
              <a:rPr lang="en-US" dirty="0" smtClean="0"/>
              <a:t>This does not affect long guns. Long guns can be carried openly, and not in a holster.</a:t>
            </a:r>
            <a:endParaRPr lang="en-US" dirty="0"/>
          </a:p>
        </p:txBody>
      </p:sp>
    </p:spTree>
    <p:extLst>
      <p:ext uri="{BB962C8B-B14F-4D97-AF65-F5344CB8AC3E}">
        <p14:creationId xmlns:p14="http://schemas.microsoft.com/office/powerpoint/2010/main" val="178120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358</TotalTime>
  <Words>1997</Words>
  <Application>Microsoft Office PowerPoint</Application>
  <PresentationFormat>On-screen Show (4:3)</PresentationFormat>
  <Paragraphs>219</Paragraphs>
  <Slides>43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43</vt:i4>
      </vt:variant>
    </vt:vector>
  </HeadingPairs>
  <TitlesOfParts>
    <vt:vector size="46" baseType="lpstr">
      <vt:lpstr>Arial</vt:lpstr>
      <vt:lpstr>Calibri</vt:lpstr>
      <vt:lpstr>Office Theme</vt:lpstr>
      <vt:lpstr>Open Carry Law Update  for Telecommunicators</vt:lpstr>
      <vt:lpstr>Objective</vt:lpstr>
      <vt:lpstr>Policy &amp; Procedure</vt:lpstr>
      <vt:lpstr>2nd Amendment Rights</vt:lpstr>
      <vt:lpstr>Supreme Court Rulings</vt:lpstr>
      <vt:lpstr>History of Guns in Texas</vt:lpstr>
      <vt:lpstr>Constitutional Carry</vt:lpstr>
      <vt:lpstr>CHL Statistics</vt:lpstr>
      <vt:lpstr>House Bill 910</vt:lpstr>
      <vt:lpstr>House Bill 910</vt:lpstr>
      <vt:lpstr>House Bill 910</vt:lpstr>
      <vt:lpstr>House Bill 910</vt:lpstr>
      <vt:lpstr>House Bill 910</vt:lpstr>
      <vt:lpstr>House Bill 910</vt:lpstr>
      <vt:lpstr>House Bill 910</vt:lpstr>
      <vt:lpstr>Senate Bill 11</vt:lpstr>
      <vt:lpstr>Disorderly Conduct</vt:lpstr>
      <vt:lpstr>Penal Code 46.02</vt:lpstr>
      <vt:lpstr>Penal Code 46.15</vt:lpstr>
      <vt:lpstr>Personal Protection Individuals</vt:lpstr>
      <vt:lpstr>Prohibited Places</vt:lpstr>
      <vt:lpstr>Premises</vt:lpstr>
      <vt:lpstr>Premise</vt:lpstr>
      <vt:lpstr>Prohibited Places</vt:lpstr>
      <vt:lpstr>Prohibited Places</vt:lpstr>
      <vt:lpstr>Prohibited Places</vt:lpstr>
      <vt:lpstr>Prohibited Places</vt:lpstr>
      <vt:lpstr>30.06 / 30.07 Signs</vt:lpstr>
      <vt:lpstr>Prohibited Places</vt:lpstr>
      <vt:lpstr>Not Prohibited</vt:lpstr>
      <vt:lpstr>Telecommunicator Responsibility</vt:lpstr>
      <vt:lpstr>Circumstances Requiring Response</vt:lpstr>
      <vt:lpstr>Circumstances Requiring Response</vt:lpstr>
      <vt:lpstr>Circumstances Requiring Response</vt:lpstr>
      <vt:lpstr>Questions to ask Callers</vt:lpstr>
      <vt:lpstr>Questions to ask Callers</vt:lpstr>
      <vt:lpstr>Questions to ask Callers</vt:lpstr>
      <vt:lpstr>Questions to ask Callers</vt:lpstr>
      <vt:lpstr>Questions to ask Callers</vt:lpstr>
      <vt:lpstr>Questions to ask Callers</vt:lpstr>
      <vt:lpstr>Questions to ask Callers</vt:lpstr>
      <vt:lpstr>Responsibility</vt:lpstr>
      <vt:lpstr>Responsibility</vt:lpstr>
    </vt:vector>
  </TitlesOfParts>
  <Company>City of Arlington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Carry Law Update  for Telecommunicators</dc:title>
  <dc:creator>fuesr</dc:creator>
  <cp:lastModifiedBy>Woodson, La Tonya Roshae</cp:lastModifiedBy>
  <cp:revision>33</cp:revision>
  <cp:lastPrinted>2016-02-04T20:24:15Z</cp:lastPrinted>
  <dcterms:created xsi:type="dcterms:W3CDTF">2015-12-30T18:43:35Z</dcterms:created>
  <dcterms:modified xsi:type="dcterms:W3CDTF">2016-02-04T22:38:06Z</dcterms:modified>
</cp:coreProperties>
</file>