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3"/>
  </p:notesMasterIdLst>
  <p:handoutMasterIdLst>
    <p:handoutMasterId r:id="rId104"/>
  </p:handoutMasterIdLst>
  <p:sldIdLst>
    <p:sldId id="256" r:id="rId5"/>
    <p:sldId id="290" r:id="rId6"/>
    <p:sldId id="291" r:id="rId7"/>
    <p:sldId id="292" r:id="rId8"/>
    <p:sldId id="293" r:id="rId9"/>
    <p:sldId id="419" r:id="rId10"/>
    <p:sldId id="295" r:id="rId11"/>
    <p:sldId id="296" r:id="rId12"/>
    <p:sldId id="297" r:id="rId13"/>
    <p:sldId id="359" r:id="rId14"/>
    <p:sldId id="298" r:id="rId15"/>
    <p:sldId id="360" r:id="rId16"/>
    <p:sldId id="361" r:id="rId17"/>
    <p:sldId id="362" r:id="rId18"/>
    <p:sldId id="363" r:id="rId19"/>
    <p:sldId id="367" r:id="rId20"/>
    <p:sldId id="368" r:id="rId21"/>
    <p:sldId id="369" r:id="rId22"/>
    <p:sldId id="371" r:id="rId23"/>
    <p:sldId id="372" r:id="rId24"/>
    <p:sldId id="374" r:id="rId25"/>
    <p:sldId id="390" r:id="rId26"/>
    <p:sldId id="391" r:id="rId27"/>
    <p:sldId id="389" r:id="rId28"/>
    <p:sldId id="376" r:id="rId29"/>
    <p:sldId id="377" r:id="rId30"/>
    <p:sldId id="407" r:id="rId31"/>
    <p:sldId id="305" r:id="rId32"/>
    <p:sldId id="345" r:id="rId33"/>
    <p:sldId id="342" r:id="rId34"/>
    <p:sldId id="343" r:id="rId35"/>
    <p:sldId id="344" r:id="rId36"/>
    <p:sldId id="393" r:id="rId37"/>
    <p:sldId id="348" r:id="rId38"/>
    <p:sldId id="386" r:id="rId39"/>
    <p:sldId id="385" r:id="rId40"/>
    <p:sldId id="307" r:id="rId41"/>
    <p:sldId id="358" r:id="rId42"/>
    <p:sldId id="308" r:id="rId43"/>
    <p:sldId id="309" r:id="rId44"/>
    <p:sldId id="310" r:id="rId45"/>
    <p:sldId id="311" r:id="rId46"/>
    <p:sldId id="312" r:id="rId47"/>
    <p:sldId id="313" r:id="rId48"/>
    <p:sldId id="394" r:id="rId49"/>
    <p:sldId id="314" r:id="rId50"/>
    <p:sldId id="315" r:id="rId51"/>
    <p:sldId id="380" r:id="rId52"/>
    <p:sldId id="316" r:id="rId53"/>
    <p:sldId id="318" r:id="rId54"/>
    <p:sldId id="319" r:id="rId55"/>
    <p:sldId id="320" r:id="rId56"/>
    <p:sldId id="321" r:id="rId57"/>
    <p:sldId id="323" r:id="rId58"/>
    <p:sldId id="395" r:id="rId59"/>
    <p:sldId id="317" r:id="rId60"/>
    <p:sldId id="324" r:id="rId61"/>
    <p:sldId id="396" r:id="rId62"/>
    <p:sldId id="349" r:id="rId63"/>
    <p:sldId id="325" r:id="rId64"/>
    <p:sldId id="326" r:id="rId65"/>
    <p:sldId id="327" r:id="rId66"/>
    <p:sldId id="328" r:id="rId67"/>
    <p:sldId id="388" r:id="rId68"/>
    <p:sldId id="329" r:id="rId69"/>
    <p:sldId id="330" r:id="rId70"/>
    <p:sldId id="331" r:id="rId71"/>
    <p:sldId id="387" r:id="rId72"/>
    <p:sldId id="409" r:id="rId73"/>
    <p:sldId id="411" r:id="rId74"/>
    <p:sldId id="418" r:id="rId75"/>
    <p:sldId id="392" r:id="rId76"/>
    <p:sldId id="399" r:id="rId77"/>
    <p:sldId id="398" r:id="rId78"/>
    <p:sldId id="347" r:id="rId79"/>
    <p:sldId id="379" r:id="rId80"/>
    <p:sldId id="333" r:id="rId81"/>
    <p:sldId id="334" r:id="rId82"/>
    <p:sldId id="335" r:id="rId83"/>
    <p:sldId id="336" r:id="rId84"/>
    <p:sldId id="337" r:id="rId85"/>
    <p:sldId id="397" r:id="rId86"/>
    <p:sldId id="378" r:id="rId87"/>
    <p:sldId id="352" r:id="rId88"/>
    <p:sldId id="353" r:id="rId89"/>
    <p:sldId id="354" r:id="rId90"/>
    <p:sldId id="355" r:id="rId91"/>
    <p:sldId id="356" r:id="rId92"/>
    <p:sldId id="357" r:id="rId93"/>
    <p:sldId id="400" r:id="rId94"/>
    <p:sldId id="401" r:id="rId95"/>
    <p:sldId id="402" r:id="rId96"/>
    <p:sldId id="403" r:id="rId97"/>
    <p:sldId id="404" r:id="rId98"/>
    <p:sldId id="405" r:id="rId99"/>
    <p:sldId id="406" r:id="rId100"/>
    <p:sldId id="339" r:id="rId101"/>
    <p:sldId id="338" r:id="rId10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pitchFamily="36"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6"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6"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6"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6" charset="-128"/>
        <a:cs typeface="+mn-cs"/>
      </a:defRPr>
    </a:lvl5pPr>
    <a:lvl6pPr marL="2286000" algn="l" defTabSz="914400" rtl="0" eaLnBrk="1" latinLnBrk="0" hangingPunct="1">
      <a:defRPr kern="1200">
        <a:solidFill>
          <a:schemeClr val="tx1"/>
        </a:solidFill>
        <a:latin typeface="Arial" charset="0"/>
        <a:ea typeface="ＭＳ Ｐゴシック" pitchFamily="36" charset="-128"/>
        <a:cs typeface="+mn-cs"/>
      </a:defRPr>
    </a:lvl6pPr>
    <a:lvl7pPr marL="2743200" algn="l" defTabSz="914400" rtl="0" eaLnBrk="1" latinLnBrk="0" hangingPunct="1">
      <a:defRPr kern="1200">
        <a:solidFill>
          <a:schemeClr val="tx1"/>
        </a:solidFill>
        <a:latin typeface="Arial" charset="0"/>
        <a:ea typeface="ＭＳ Ｐゴシック" pitchFamily="36" charset="-128"/>
        <a:cs typeface="+mn-cs"/>
      </a:defRPr>
    </a:lvl7pPr>
    <a:lvl8pPr marL="3200400" algn="l" defTabSz="914400" rtl="0" eaLnBrk="1" latinLnBrk="0" hangingPunct="1">
      <a:defRPr kern="1200">
        <a:solidFill>
          <a:schemeClr val="tx1"/>
        </a:solidFill>
        <a:latin typeface="Arial" charset="0"/>
        <a:ea typeface="ＭＳ Ｐゴシック" pitchFamily="36" charset="-128"/>
        <a:cs typeface="+mn-cs"/>
      </a:defRPr>
    </a:lvl8pPr>
    <a:lvl9pPr marL="3657600" algn="l" defTabSz="914400" rtl="0" eaLnBrk="1" latinLnBrk="0" hangingPunct="1">
      <a:defRPr kern="1200">
        <a:solidFill>
          <a:schemeClr val="tx1"/>
        </a:solidFill>
        <a:latin typeface="Arial" charset="0"/>
        <a:ea typeface="ＭＳ Ｐゴシック" pitchFamily="36"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4930"/>
    <a:srgbClr val="594631"/>
    <a:srgbClr val="5B452F"/>
    <a:srgbClr val="5A4F30"/>
    <a:srgbClr val="6151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15" autoAdjust="0"/>
    <p:restoredTop sz="83131" autoAdjust="0"/>
  </p:normalViewPr>
  <p:slideViewPr>
    <p:cSldViewPr>
      <p:cViewPr varScale="1">
        <p:scale>
          <a:sx n="94" d="100"/>
          <a:sy n="94" d="100"/>
        </p:scale>
        <p:origin x="2202" y="78"/>
      </p:cViewPr>
      <p:guideLst>
        <p:guide orient="horz" pos="2160"/>
        <p:guide pos="2880"/>
      </p:guideLst>
    </p:cSldViewPr>
  </p:slideViewPr>
  <p:outlineViewPr>
    <p:cViewPr>
      <p:scale>
        <a:sx n="33" d="100"/>
        <a:sy n="33" d="100"/>
      </p:scale>
      <p:origin x="48" y="0"/>
    </p:cViewPr>
  </p:outlineViewPr>
  <p:notesTextViewPr>
    <p:cViewPr>
      <p:scale>
        <a:sx n="3" d="2"/>
        <a:sy n="3" d="2"/>
      </p:scale>
      <p:origin x="0" y="0"/>
    </p:cViewPr>
  </p:notesTextViewPr>
  <p:notesViewPr>
    <p:cSldViewPr>
      <p:cViewPr varScale="1">
        <p:scale>
          <a:sx n="81" d="100"/>
          <a:sy n="81" d="100"/>
        </p:scale>
        <p:origin x="-2046"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heme" Target="theme/theme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108"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6/11/relationships/changesInfo" Target="changesInfos/changesInfo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rdow, Shelia" userId="24dce44a-ad53-46cf-960e-617dfbee6da4" providerId="ADAL" clId="{625DAE53-C161-4069-A0EC-4E55BB6E0417}"/>
    <pc:docChg chg="delSld delMainMaster">
      <pc:chgData name="Birdow, Shelia" userId="24dce44a-ad53-46cf-960e-617dfbee6da4" providerId="ADAL" clId="{625DAE53-C161-4069-A0EC-4E55BB6E0417}" dt="2024-12-17T22:22:39.436" v="4" actId="2696"/>
      <pc:docMkLst>
        <pc:docMk/>
      </pc:docMkLst>
      <pc:sldChg chg="del">
        <pc:chgData name="Birdow, Shelia" userId="24dce44a-ad53-46cf-960e-617dfbee6da4" providerId="ADAL" clId="{625DAE53-C161-4069-A0EC-4E55BB6E0417}" dt="2024-12-17T22:22:39.436" v="4" actId="2696"/>
        <pc:sldMkLst>
          <pc:docMk/>
          <pc:sldMk cId="399106848" sldId="420"/>
        </pc:sldMkLst>
      </pc:sldChg>
      <pc:sldChg chg="del">
        <pc:chgData name="Birdow, Shelia" userId="24dce44a-ad53-46cf-960e-617dfbee6da4" providerId="ADAL" clId="{625DAE53-C161-4069-A0EC-4E55BB6E0417}" dt="2024-12-17T22:22:22.569" v="0" actId="2696"/>
        <pc:sldMkLst>
          <pc:docMk/>
          <pc:sldMk cId="247549175" sldId="625"/>
        </pc:sldMkLst>
      </pc:sldChg>
      <pc:sldChg chg="del">
        <pc:chgData name="Birdow, Shelia" userId="24dce44a-ad53-46cf-960e-617dfbee6da4" providerId="ADAL" clId="{625DAE53-C161-4069-A0EC-4E55BB6E0417}" dt="2024-12-17T22:22:26.276" v="1" actId="2696"/>
        <pc:sldMkLst>
          <pc:docMk/>
          <pc:sldMk cId="1859703367" sldId="627"/>
        </pc:sldMkLst>
      </pc:sldChg>
      <pc:sldChg chg="del">
        <pc:chgData name="Birdow, Shelia" userId="24dce44a-ad53-46cf-960e-617dfbee6da4" providerId="ADAL" clId="{625DAE53-C161-4069-A0EC-4E55BB6E0417}" dt="2024-12-17T22:22:34.353" v="3" actId="2696"/>
        <pc:sldMkLst>
          <pc:docMk/>
          <pc:sldMk cId="602526092" sldId="628"/>
        </pc:sldMkLst>
      </pc:sldChg>
      <pc:sldChg chg="del">
        <pc:chgData name="Birdow, Shelia" userId="24dce44a-ad53-46cf-960e-617dfbee6da4" providerId="ADAL" clId="{625DAE53-C161-4069-A0EC-4E55BB6E0417}" dt="2024-12-17T22:22:30.503" v="2" actId="2696"/>
        <pc:sldMkLst>
          <pc:docMk/>
          <pc:sldMk cId="592201282" sldId="634"/>
        </pc:sldMkLst>
      </pc:sldChg>
      <pc:sldMasterChg chg="del delSldLayout">
        <pc:chgData name="Birdow, Shelia" userId="24dce44a-ad53-46cf-960e-617dfbee6da4" providerId="ADAL" clId="{625DAE53-C161-4069-A0EC-4E55BB6E0417}" dt="2024-12-17T22:22:39.436" v="4" actId="2696"/>
        <pc:sldMasterMkLst>
          <pc:docMk/>
          <pc:sldMasterMk cId="2910385581" sldId="2147483712"/>
        </pc:sldMasterMkLst>
        <pc:sldLayoutChg chg="del">
          <pc:chgData name="Birdow, Shelia" userId="24dce44a-ad53-46cf-960e-617dfbee6da4" providerId="ADAL" clId="{625DAE53-C161-4069-A0EC-4E55BB6E0417}" dt="2024-12-17T22:22:39.436" v="4" actId="2696"/>
          <pc:sldLayoutMkLst>
            <pc:docMk/>
            <pc:sldMasterMk cId="2910385581" sldId="2147483712"/>
            <pc:sldLayoutMk cId="380543702" sldId="2147483713"/>
          </pc:sldLayoutMkLst>
        </pc:sldLayoutChg>
        <pc:sldLayoutChg chg="del">
          <pc:chgData name="Birdow, Shelia" userId="24dce44a-ad53-46cf-960e-617dfbee6da4" providerId="ADAL" clId="{625DAE53-C161-4069-A0EC-4E55BB6E0417}" dt="2024-12-17T22:22:39.436" v="4" actId="2696"/>
          <pc:sldLayoutMkLst>
            <pc:docMk/>
            <pc:sldMasterMk cId="2910385581" sldId="2147483712"/>
            <pc:sldLayoutMk cId="992117091" sldId="2147483714"/>
          </pc:sldLayoutMkLst>
        </pc:sldLayoutChg>
        <pc:sldLayoutChg chg="del">
          <pc:chgData name="Birdow, Shelia" userId="24dce44a-ad53-46cf-960e-617dfbee6da4" providerId="ADAL" clId="{625DAE53-C161-4069-A0EC-4E55BB6E0417}" dt="2024-12-17T22:22:39.436" v="4" actId="2696"/>
          <pc:sldLayoutMkLst>
            <pc:docMk/>
            <pc:sldMasterMk cId="2910385581" sldId="2147483712"/>
            <pc:sldLayoutMk cId="3668640630" sldId="2147483715"/>
          </pc:sldLayoutMkLst>
        </pc:sldLayoutChg>
        <pc:sldLayoutChg chg="del">
          <pc:chgData name="Birdow, Shelia" userId="24dce44a-ad53-46cf-960e-617dfbee6da4" providerId="ADAL" clId="{625DAE53-C161-4069-A0EC-4E55BB6E0417}" dt="2024-12-17T22:22:39.436" v="4" actId="2696"/>
          <pc:sldLayoutMkLst>
            <pc:docMk/>
            <pc:sldMasterMk cId="2910385581" sldId="2147483712"/>
            <pc:sldLayoutMk cId="3771323925" sldId="2147483716"/>
          </pc:sldLayoutMkLst>
        </pc:sldLayoutChg>
        <pc:sldLayoutChg chg="del">
          <pc:chgData name="Birdow, Shelia" userId="24dce44a-ad53-46cf-960e-617dfbee6da4" providerId="ADAL" clId="{625DAE53-C161-4069-A0EC-4E55BB6E0417}" dt="2024-12-17T22:22:39.436" v="4" actId="2696"/>
          <pc:sldLayoutMkLst>
            <pc:docMk/>
            <pc:sldMasterMk cId="2910385581" sldId="2147483712"/>
            <pc:sldLayoutMk cId="1244367720" sldId="2147483717"/>
          </pc:sldLayoutMkLst>
        </pc:sldLayoutChg>
        <pc:sldLayoutChg chg="del">
          <pc:chgData name="Birdow, Shelia" userId="24dce44a-ad53-46cf-960e-617dfbee6da4" providerId="ADAL" clId="{625DAE53-C161-4069-A0EC-4E55BB6E0417}" dt="2024-12-17T22:22:39.436" v="4" actId="2696"/>
          <pc:sldLayoutMkLst>
            <pc:docMk/>
            <pc:sldMasterMk cId="2910385581" sldId="2147483712"/>
            <pc:sldLayoutMk cId="776765212" sldId="2147483718"/>
          </pc:sldLayoutMkLst>
        </pc:sldLayoutChg>
        <pc:sldLayoutChg chg="del">
          <pc:chgData name="Birdow, Shelia" userId="24dce44a-ad53-46cf-960e-617dfbee6da4" providerId="ADAL" clId="{625DAE53-C161-4069-A0EC-4E55BB6E0417}" dt="2024-12-17T22:22:39.436" v="4" actId="2696"/>
          <pc:sldLayoutMkLst>
            <pc:docMk/>
            <pc:sldMasterMk cId="2910385581" sldId="2147483712"/>
            <pc:sldLayoutMk cId="860038039" sldId="2147483719"/>
          </pc:sldLayoutMkLst>
        </pc:sldLayoutChg>
        <pc:sldLayoutChg chg="del">
          <pc:chgData name="Birdow, Shelia" userId="24dce44a-ad53-46cf-960e-617dfbee6da4" providerId="ADAL" clId="{625DAE53-C161-4069-A0EC-4E55BB6E0417}" dt="2024-12-17T22:22:39.436" v="4" actId="2696"/>
          <pc:sldLayoutMkLst>
            <pc:docMk/>
            <pc:sldMasterMk cId="2910385581" sldId="2147483712"/>
            <pc:sldLayoutMk cId="1711110325" sldId="2147483720"/>
          </pc:sldLayoutMkLst>
        </pc:sldLayoutChg>
        <pc:sldLayoutChg chg="del">
          <pc:chgData name="Birdow, Shelia" userId="24dce44a-ad53-46cf-960e-617dfbee6da4" providerId="ADAL" clId="{625DAE53-C161-4069-A0EC-4E55BB6E0417}" dt="2024-12-17T22:22:39.436" v="4" actId="2696"/>
          <pc:sldLayoutMkLst>
            <pc:docMk/>
            <pc:sldMasterMk cId="2910385581" sldId="2147483712"/>
            <pc:sldLayoutMk cId="226383012" sldId="2147483721"/>
          </pc:sldLayoutMkLst>
        </pc:sldLayoutChg>
        <pc:sldLayoutChg chg="del">
          <pc:chgData name="Birdow, Shelia" userId="24dce44a-ad53-46cf-960e-617dfbee6da4" providerId="ADAL" clId="{625DAE53-C161-4069-A0EC-4E55BB6E0417}" dt="2024-12-17T22:22:39.436" v="4" actId="2696"/>
          <pc:sldLayoutMkLst>
            <pc:docMk/>
            <pc:sldMasterMk cId="2910385581" sldId="2147483712"/>
            <pc:sldLayoutMk cId="2980595260" sldId="2147483722"/>
          </pc:sldLayoutMkLst>
        </pc:sldLayoutChg>
        <pc:sldLayoutChg chg="del">
          <pc:chgData name="Birdow, Shelia" userId="24dce44a-ad53-46cf-960e-617dfbee6da4" providerId="ADAL" clId="{625DAE53-C161-4069-A0EC-4E55BB6E0417}" dt="2024-12-17T22:22:39.436" v="4" actId="2696"/>
          <pc:sldLayoutMkLst>
            <pc:docMk/>
            <pc:sldMasterMk cId="2910385581" sldId="2147483712"/>
            <pc:sldLayoutMk cId="3704178259" sldId="214748372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4820"/>
          </a:xfrm>
          <a:prstGeom prst="rect">
            <a:avLst/>
          </a:prstGeom>
        </p:spPr>
        <p:txBody>
          <a:bodyPr vert="horz" lIns="90023" tIns="45011" rIns="90023" bIns="45011" rtlCol="0"/>
          <a:lstStyle>
            <a:lvl1pPr algn="l">
              <a:defRPr sz="1200"/>
            </a:lvl1pPr>
          </a:lstStyle>
          <a:p>
            <a:endParaRPr lang="en-US" dirty="0"/>
          </a:p>
        </p:txBody>
      </p:sp>
      <p:sp>
        <p:nvSpPr>
          <p:cNvPr id="3" name="Date Placeholder 2"/>
          <p:cNvSpPr>
            <a:spLocks noGrp="1"/>
          </p:cNvSpPr>
          <p:nvPr>
            <p:ph type="dt" sz="quarter" idx="1"/>
          </p:nvPr>
        </p:nvSpPr>
        <p:spPr>
          <a:xfrm>
            <a:off x="3970339" y="0"/>
            <a:ext cx="3038475" cy="464820"/>
          </a:xfrm>
          <a:prstGeom prst="rect">
            <a:avLst/>
          </a:prstGeom>
        </p:spPr>
        <p:txBody>
          <a:bodyPr vert="horz" lIns="90023" tIns="45011" rIns="90023" bIns="45011" rtlCol="0"/>
          <a:lstStyle>
            <a:lvl1pPr algn="r">
              <a:defRPr sz="1200"/>
            </a:lvl1pPr>
          </a:lstStyle>
          <a:p>
            <a:fld id="{DDEB91A7-42AD-475F-95BF-F80FCD6A6529}" type="datetimeFigureOut">
              <a:rPr lang="en-US" smtClean="0"/>
              <a:pPr/>
              <a:t>12/17/2024</a:t>
            </a:fld>
            <a:endParaRPr lang="en-US" dirty="0"/>
          </a:p>
        </p:txBody>
      </p:sp>
      <p:sp>
        <p:nvSpPr>
          <p:cNvPr id="4" name="Footer Placeholder 3"/>
          <p:cNvSpPr>
            <a:spLocks noGrp="1"/>
          </p:cNvSpPr>
          <p:nvPr>
            <p:ph type="ftr" sz="quarter" idx="2"/>
          </p:nvPr>
        </p:nvSpPr>
        <p:spPr>
          <a:xfrm>
            <a:off x="1" y="8830010"/>
            <a:ext cx="3038475" cy="464820"/>
          </a:xfrm>
          <a:prstGeom prst="rect">
            <a:avLst/>
          </a:prstGeom>
        </p:spPr>
        <p:txBody>
          <a:bodyPr vert="horz" lIns="90023" tIns="45011" rIns="90023" bIns="4501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30010"/>
            <a:ext cx="3038475" cy="464820"/>
          </a:xfrm>
          <a:prstGeom prst="rect">
            <a:avLst/>
          </a:prstGeom>
        </p:spPr>
        <p:txBody>
          <a:bodyPr vert="horz" lIns="90023" tIns="45011" rIns="90023" bIns="45011" rtlCol="0" anchor="b"/>
          <a:lstStyle>
            <a:lvl1pPr algn="r">
              <a:defRPr sz="1200"/>
            </a:lvl1pPr>
          </a:lstStyle>
          <a:p>
            <a:fld id="{9FD62EF5-5B03-47CE-89AB-FED8AFF74266}" type="slidenum">
              <a:rPr lang="en-US" smtClean="0"/>
              <a:pPr/>
              <a:t>‹#›</a:t>
            </a:fld>
            <a:endParaRPr lang="en-US" dirty="0"/>
          </a:p>
        </p:txBody>
      </p:sp>
    </p:spTree>
    <p:extLst>
      <p:ext uri="{BB962C8B-B14F-4D97-AF65-F5344CB8AC3E}">
        <p14:creationId xmlns:p14="http://schemas.microsoft.com/office/powerpoint/2010/main" val="1227469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4820"/>
          </a:xfrm>
          <a:prstGeom prst="rect">
            <a:avLst/>
          </a:prstGeom>
        </p:spPr>
        <p:txBody>
          <a:bodyPr vert="horz" wrap="square" lIns="92300" tIns="46150" rIns="92300" bIns="46150" numCol="1" anchor="t" anchorCtr="0" compatLnSpc="1">
            <a:prstTxWarp prst="textNoShape">
              <a:avLst/>
            </a:prstTxWarp>
          </a:bodyPr>
          <a:lstStyle>
            <a:lvl1pPr>
              <a:defRPr sz="1200" smtClean="0">
                <a:latin typeface="Calibri" pitchFamily="36" charset="0"/>
              </a:defRPr>
            </a:lvl1pPr>
          </a:lstStyle>
          <a:p>
            <a:pPr>
              <a:defRPr/>
            </a:pPr>
            <a:endParaRPr lang="en-US" dirty="0"/>
          </a:p>
        </p:txBody>
      </p:sp>
      <p:sp>
        <p:nvSpPr>
          <p:cNvPr id="3" name="Date Placeholder 2"/>
          <p:cNvSpPr>
            <a:spLocks noGrp="1"/>
          </p:cNvSpPr>
          <p:nvPr>
            <p:ph type="dt" idx="1"/>
          </p:nvPr>
        </p:nvSpPr>
        <p:spPr>
          <a:xfrm>
            <a:off x="3970339" y="0"/>
            <a:ext cx="3038475" cy="464820"/>
          </a:xfrm>
          <a:prstGeom prst="rect">
            <a:avLst/>
          </a:prstGeom>
        </p:spPr>
        <p:txBody>
          <a:bodyPr vert="horz" wrap="square" lIns="92300" tIns="46150" rIns="92300" bIns="46150" numCol="1" anchor="t" anchorCtr="0" compatLnSpc="1">
            <a:prstTxWarp prst="textNoShape">
              <a:avLst/>
            </a:prstTxWarp>
          </a:bodyPr>
          <a:lstStyle>
            <a:lvl1pPr algn="r">
              <a:defRPr sz="1200" smtClean="0">
                <a:latin typeface="Calibri" pitchFamily="36" charset="0"/>
              </a:defRPr>
            </a:lvl1pPr>
          </a:lstStyle>
          <a:p>
            <a:pPr>
              <a:defRPr/>
            </a:pPr>
            <a:fld id="{D8CBC485-A05F-4DAC-A344-A7AF14518575}" type="datetime1">
              <a:rPr lang="en-US"/>
              <a:pPr>
                <a:defRPr/>
              </a:pPr>
              <a:t>12/17/2024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wrap="square" lIns="92300" tIns="46150" rIns="92300" bIns="46150"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701675" y="4415790"/>
            <a:ext cx="5607050" cy="4183380"/>
          </a:xfrm>
          <a:prstGeom prst="rect">
            <a:avLst/>
          </a:prstGeom>
        </p:spPr>
        <p:txBody>
          <a:bodyPr vert="horz" wrap="square" lIns="92300" tIns="46150" rIns="92300" bIns="4615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30010"/>
            <a:ext cx="3038475" cy="464820"/>
          </a:xfrm>
          <a:prstGeom prst="rect">
            <a:avLst/>
          </a:prstGeom>
        </p:spPr>
        <p:txBody>
          <a:bodyPr vert="horz" wrap="square" lIns="92300" tIns="46150" rIns="92300" bIns="46150" numCol="1" anchor="b" anchorCtr="0" compatLnSpc="1">
            <a:prstTxWarp prst="textNoShape">
              <a:avLst/>
            </a:prstTxWarp>
          </a:bodyPr>
          <a:lstStyle>
            <a:lvl1pPr>
              <a:defRPr sz="1200" smtClean="0">
                <a:latin typeface="Calibri" pitchFamily="36" charset="0"/>
              </a:defRPr>
            </a:lvl1pPr>
          </a:lstStyle>
          <a:p>
            <a:pPr>
              <a:defRPr/>
            </a:pPr>
            <a:endParaRPr lang="en-US" dirty="0"/>
          </a:p>
        </p:txBody>
      </p:sp>
      <p:sp>
        <p:nvSpPr>
          <p:cNvPr id="7" name="Slide Number Placeholder 6"/>
          <p:cNvSpPr>
            <a:spLocks noGrp="1"/>
          </p:cNvSpPr>
          <p:nvPr>
            <p:ph type="sldNum" sz="quarter" idx="5"/>
          </p:nvPr>
        </p:nvSpPr>
        <p:spPr>
          <a:xfrm>
            <a:off x="3970339" y="8830010"/>
            <a:ext cx="3038475" cy="464820"/>
          </a:xfrm>
          <a:prstGeom prst="rect">
            <a:avLst/>
          </a:prstGeom>
        </p:spPr>
        <p:txBody>
          <a:bodyPr vert="horz" wrap="square" lIns="92300" tIns="46150" rIns="92300" bIns="46150" numCol="1" anchor="b" anchorCtr="0" compatLnSpc="1">
            <a:prstTxWarp prst="textNoShape">
              <a:avLst/>
            </a:prstTxWarp>
          </a:bodyPr>
          <a:lstStyle>
            <a:lvl1pPr algn="r">
              <a:defRPr sz="1200" smtClean="0">
                <a:latin typeface="Calibri" pitchFamily="36" charset="0"/>
              </a:defRPr>
            </a:lvl1pPr>
          </a:lstStyle>
          <a:p>
            <a:pPr>
              <a:defRPr/>
            </a:pPr>
            <a:fld id="{95FD9C80-1C1F-4351-9E2A-9416791BEDA0}" type="slidenum">
              <a:rPr lang="en-US"/>
              <a:pPr>
                <a:defRPr/>
              </a:pPr>
              <a:t>‹#›</a:t>
            </a:fld>
            <a:endParaRPr lang="en-US" dirty="0"/>
          </a:p>
        </p:txBody>
      </p:sp>
    </p:spTree>
    <p:extLst>
      <p:ext uri="{BB962C8B-B14F-4D97-AF65-F5344CB8AC3E}">
        <p14:creationId xmlns:p14="http://schemas.microsoft.com/office/powerpoint/2010/main" val="6768730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36"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pitchFamily="36"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36"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36"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3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2</a:t>
            </a:fld>
            <a:endParaRPr lang="en-US" dirty="0"/>
          </a:p>
        </p:txBody>
      </p:sp>
    </p:spTree>
    <p:extLst>
      <p:ext uri="{BB962C8B-B14F-4D97-AF65-F5344CB8AC3E}">
        <p14:creationId xmlns:p14="http://schemas.microsoft.com/office/powerpoint/2010/main" val="3116441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a:t>
            </a:r>
            <a:r>
              <a:rPr lang="en-US" baseline="0" dirty="0"/>
              <a:t> clause is not in full text and completed, contact the contracting office in the contract for guidance. </a:t>
            </a:r>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32</a:t>
            </a:fld>
            <a:endParaRPr lang="en-US" dirty="0"/>
          </a:p>
        </p:txBody>
      </p:sp>
    </p:spTree>
    <p:extLst>
      <p:ext uri="{BB962C8B-B14F-4D97-AF65-F5344CB8AC3E}">
        <p14:creationId xmlns:p14="http://schemas.microsoft.com/office/powerpoint/2010/main" val="3554012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this purchase order is paid by credit card, the card number, etc., would appear in Block 15 instead of the DFAS Payment Office.</a:t>
            </a:r>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33</a:t>
            </a:fld>
            <a:endParaRPr lang="en-US" dirty="0"/>
          </a:p>
        </p:txBody>
      </p:sp>
    </p:spTree>
    <p:extLst>
      <p:ext uri="{BB962C8B-B14F-4D97-AF65-F5344CB8AC3E}">
        <p14:creationId xmlns:p14="http://schemas.microsoft.com/office/powerpoint/2010/main" val="3965390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34</a:t>
            </a:fld>
            <a:endParaRPr lang="en-US" dirty="0"/>
          </a:p>
        </p:txBody>
      </p:sp>
    </p:spTree>
    <p:extLst>
      <p:ext uri="{BB962C8B-B14F-4D97-AF65-F5344CB8AC3E}">
        <p14:creationId xmlns:p14="http://schemas.microsoft.com/office/powerpoint/2010/main" val="1793368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Cage Code/DUNS field is blank, the</a:t>
            </a:r>
            <a:r>
              <a:rPr lang="en-US" baseline="0" dirty="0"/>
              <a:t> vendor is expired in SAM.  WAWF will also give an error message.  The vendor will not be able to proceed past this screen until their SAM account has been reactivated.</a:t>
            </a:r>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40</a:t>
            </a:fld>
            <a:endParaRPr lang="en-US" dirty="0"/>
          </a:p>
        </p:txBody>
      </p:sp>
    </p:spTree>
    <p:extLst>
      <p:ext uri="{BB962C8B-B14F-4D97-AF65-F5344CB8AC3E}">
        <p14:creationId xmlns:p14="http://schemas.microsoft.com/office/powerpoint/2010/main" val="1441214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CLINs</a:t>
            </a:r>
            <a:r>
              <a:rPr lang="en-US" baseline="0" dirty="0"/>
              <a:t> will appear on this screen.  Users should check applicable CLINs so that information will populate in the Line Item Tab under “Line Item Details”.</a:t>
            </a:r>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41</a:t>
            </a:fld>
            <a:endParaRPr lang="en-US" dirty="0"/>
          </a:p>
        </p:txBody>
      </p:sp>
    </p:spTree>
    <p:extLst>
      <p:ext uri="{BB962C8B-B14F-4D97-AF65-F5344CB8AC3E}">
        <p14:creationId xmlns:p14="http://schemas.microsoft.com/office/powerpoint/2010/main" val="4273793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WAWF</a:t>
            </a:r>
            <a:r>
              <a:rPr lang="en-US" baseline="0" dirty="0"/>
              <a:t> “recommends” documents, it is essential you check paragraph (f)(1)(ii) for DFARS 252.232-7006 for the document type.</a:t>
            </a:r>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42</a:t>
            </a:fld>
            <a:endParaRPr lang="en-US" dirty="0"/>
          </a:p>
        </p:txBody>
      </p:sp>
    </p:spTree>
    <p:extLst>
      <p:ext uri="{BB962C8B-B14F-4D97-AF65-F5344CB8AC3E}">
        <p14:creationId xmlns:p14="http://schemas.microsoft.com/office/powerpoint/2010/main" val="3263679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fields</a:t>
            </a:r>
            <a:r>
              <a:rPr lang="en-US" baseline="0" dirty="0"/>
              <a:t> are populated from the Routing Data Table in the Wide Area Workflow Payments Instructions clause.</a:t>
            </a:r>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43</a:t>
            </a:fld>
            <a:endParaRPr lang="en-US" dirty="0"/>
          </a:p>
        </p:txBody>
      </p:sp>
    </p:spTree>
    <p:extLst>
      <p:ext uri="{BB962C8B-B14F-4D97-AF65-F5344CB8AC3E}">
        <p14:creationId xmlns:p14="http://schemas.microsoft.com/office/powerpoint/2010/main" val="3897278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Shipment is mandatory</a:t>
            </a:r>
            <a:r>
              <a:rPr lang="en-US" baseline="0" dirty="0"/>
              <a:t> even for service or construction payment invoices.</a:t>
            </a:r>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44</a:t>
            </a:fld>
            <a:endParaRPr lang="en-US" dirty="0"/>
          </a:p>
        </p:txBody>
      </p:sp>
    </p:spTree>
    <p:extLst>
      <p:ext uri="{BB962C8B-B14F-4D97-AF65-F5344CB8AC3E}">
        <p14:creationId xmlns:p14="http://schemas.microsoft.com/office/powerpoint/2010/main" val="3622587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the header tab looks like for an Invoice and Receiving Report COMBO.</a:t>
            </a:r>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45</a:t>
            </a:fld>
            <a:endParaRPr lang="en-US" dirty="0"/>
          </a:p>
        </p:txBody>
      </p:sp>
    </p:spTree>
    <p:extLst>
      <p:ext uri="{BB962C8B-B14F-4D97-AF65-F5344CB8AC3E}">
        <p14:creationId xmlns:p14="http://schemas.microsoft.com/office/powerpoint/2010/main" val="3729083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error message on the Line Item tab screen means that information is required in Line Item Details (particularly, the quantity shipped/provided).  Users will always see this error message.</a:t>
            </a:r>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46</a:t>
            </a:fld>
            <a:endParaRPr lang="en-US" dirty="0"/>
          </a:p>
        </p:txBody>
      </p:sp>
    </p:spTree>
    <p:extLst>
      <p:ext uri="{BB962C8B-B14F-4D97-AF65-F5344CB8AC3E}">
        <p14:creationId xmlns:p14="http://schemas.microsoft.com/office/powerpoint/2010/main" val="4229779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3</a:t>
            </a:fld>
            <a:endParaRPr lang="en-US" dirty="0"/>
          </a:p>
        </p:txBody>
      </p:sp>
    </p:spTree>
    <p:extLst>
      <p:ext uri="{BB962C8B-B14F-4D97-AF65-F5344CB8AC3E}">
        <p14:creationId xmlns:p14="http://schemas.microsoft.com/office/powerpoint/2010/main" val="241061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Tip:  Only complete the mandatory</a:t>
            </a:r>
            <a:r>
              <a:rPr lang="en-US" baseline="0" dirty="0"/>
              <a:t> fields (*).  Don’t agonize over acronyms, keep it as simple as possible.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47</a:t>
            </a:fld>
            <a:endParaRPr lang="en-US" dirty="0"/>
          </a:p>
        </p:txBody>
      </p:sp>
    </p:spTree>
    <p:extLst>
      <p:ext uri="{BB962C8B-B14F-4D97-AF65-F5344CB8AC3E}">
        <p14:creationId xmlns:p14="http://schemas.microsoft.com/office/powerpoint/2010/main" val="553813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Service</a:t>
            </a:r>
            <a:r>
              <a:rPr lang="en-US" baseline="0" dirty="0"/>
              <a:t> 2-IN-1 documents, the Product/Service ID Qualifier defaults to “FS – NATIONAL STOCK NUMBER” and will generate an </a:t>
            </a:r>
            <a:r>
              <a:rPr lang="en-US" baseline="0"/>
              <a:t>error message.  </a:t>
            </a:r>
            <a:r>
              <a:rPr lang="en-US" baseline="0" dirty="0"/>
              <a:t>To correct, either insert an 13-digit NSN is the Product/Service ID or select “SV – SERVICES RENDERED” for the qualifier.</a:t>
            </a:r>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48</a:t>
            </a:fld>
            <a:endParaRPr lang="en-US" dirty="0"/>
          </a:p>
        </p:txBody>
      </p:sp>
    </p:spTree>
    <p:extLst>
      <p:ext uri="{BB962C8B-B14F-4D97-AF65-F5344CB8AC3E}">
        <p14:creationId xmlns:p14="http://schemas.microsoft.com/office/powerpoint/2010/main" val="1748811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50</a:t>
            </a:fld>
            <a:endParaRPr lang="en-US" dirty="0"/>
          </a:p>
        </p:txBody>
      </p:sp>
    </p:spTree>
    <p:extLst>
      <p:ext uri="{BB962C8B-B14F-4D97-AF65-F5344CB8AC3E}">
        <p14:creationId xmlns:p14="http://schemas.microsoft.com/office/powerpoint/2010/main" val="2682694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Shipping charges over $100 must be substantiated</a:t>
            </a:r>
            <a:r>
              <a:rPr lang="en-US" baseline="0" dirty="0"/>
              <a:t> by attaching a copy of the shipping bill.  Attaching a rate quote will not suffice.</a:t>
            </a:r>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52</a:t>
            </a:fld>
            <a:endParaRPr lang="en-US" dirty="0"/>
          </a:p>
        </p:txBody>
      </p:sp>
    </p:spTree>
    <p:extLst>
      <p:ext uri="{BB962C8B-B14F-4D97-AF65-F5344CB8AC3E}">
        <p14:creationId xmlns:p14="http://schemas.microsoft.com/office/powerpoint/2010/main" val="2608602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Shipping charges over $100 must be substantiated</a:t>
            </a:r>
            <a:r>
              <a:rPr lang="en-US" baseline="0" dirty="0"/>
              <a:t> by attaching a copy of the shipping bill.  </a:t>
            </a:r>
            <a:r>
              <a:rPr lang="en-US" baseline="0"/>
              <a:t>Attaching a rate quote will not suffice.</a:t>
            </a:r>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53</a:t>
            </a:fld>
            <a:endParaRPr lang="en-US" dirty="0"/>
          </a:p>
        </p:txBody>
      </p:sp>
    </p:spTree>
    <p:extLst>
      <p:ext uri="{BB962C8B-B14F-4D97-AF65-F5344CB8AC3E}">
        <p14:creationId xmlns:p14="http://schemas.microsoft.com/office/powerpoint/2010/main" val="3001465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Filenames must contain letters or</a:t>
            </a:r>
            <a:r>
              <a:rPr lang="en-US" baseline="0" dirty="0"/>
              <a:t> number ONLY.  No spaces or special characters.</a:t>
            </a:r>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54</a:t>
            </a:fld>
            <a:endParaRPr lang="en-US" dirty="0"/>
          </a:p>
        </p:txBody>
      </p:sp>
    </p:spTree>
    <p:extLst>
      <p:ext uri="{BB962C8B-B14F-4D97-AF65-F5344CB8AC3E}">
        <p14:creationId xmlns:p14="http://schemas.microsoft.com/office/powerpoint/2010/main" val="2514156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screenshot</a:t>
            </a:r>
            <a:r>
              <a:rPr lang="en-US" baseline="0" dirty="0"/>
              <a:t> was added to also show that if no line item data appears, the only option is to add it.</a:t>
            </a:r>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56</a:t>
            </a:fld>
            <a:endParaRPr lang="en-US" dirty="0"/>
          </a:p>
        </p:txBody>
      </p:sp>
    </p:spTree>
    <p:extLst>
      <p:ext uri="{BB962C8B-B14F-4D97-AF65-F5344CB8AC3E}">
        <p14:creationId xmlns:p14="http://schemas.microsoft.com/office/powerpoint/2010/main" val="1207130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Comments are required</a:t>
            </a:r>
            <a:r>
              <a:rPr lang="en-US" baseline="0" dirty="0"/>
              <a:t> when a payment request is rejected (“why” was it rejected).  Comments are also required in other cases, UID exempt or submitting a “final after final” invoice, as examples.</a:t>
            </a:r>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57</a:t>
            </a:fld>
            <a:endParaRPr lang="en-US" dirty="0"/>
          </a:p>
        </p:txBody>
      </p:sp>
    </p:spTree>
    <p:extLst>
      <p:ext uri="{BB962C8B-B14F-4D97-AF65-F5344CB8AC3E}">
        <p14:creationId xmlns:p14="http://schemas.microsoft.com/office/powerpoint/2010/main" val="1892955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Validation Warning Messages are just that – warnings.  They are not</a:t>
            </a:r>
            <a:r>
              <a:rPr lang="en-US" baseline="0" dirty="0"/>
              <a:t> errors.  It simply means that values were changed in the payment request and differ from the values in the contract.  At this point, the vendor can make a final review of the amount requested and click OK to submit.</a:t>
            </a:r>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59</a:t>
            </a:fld>
            <a:endParaRPr lang="en-US" dirty="0"/>
          </a:p>
        </p:txBody>
      </p:sp>
    </p:spTree>
    <p:extLst>
      <p:ext uri="{BB962C8B-B14F-4D97-AF65-F5344CB8AC3E}">
        <p14:creationId xmlns:p14="http://schemas.microsoft.com/office/powerpoint/2010/main" val="1458598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a:t>
            </a:r>
            <a:r>
              <a:rPr lang="en-US" baseline="0" dirty="0"/>
              <a:t> email notification generated to the group administrator of a “final after final” invoice submission.</a:t>
            </a:r>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64</a:t>
            </a:fld>
            <a:endParaRPr lang="en-US" dirty="0"/>
          </a:p>
        </p:txBody>
      </p:sp>
    </p:spTree>
    <p:extLst>
      <p:ext uri="{BB962C8B-B14F-4D97-AF65-F5344CB8AC3E}">
        <p14:creationId xmlns:p14="http://schemas.microsoft.com/office/powerpoint/2010/main" val="646152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homepage has been changed with the latest release of PIEE.</a:t>
            </a:r>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5</a:t>
            </a:fld>
            <a:endParaRPr lang="en-US" dirty="0"/>
          </a:p>
        </p:txBody>
      </p:sp>
    </p:spTree>
    <p:extLst>
      <p:ext uri="{BB962C8B-B14F-4D97-AF65-F5344CB8AC3E}">
        <p14:creationId xmlns:p14="http://schemas.microsoft.com/office/powerpoint/2010/main" val="1900984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DFAS will not wire funds to an account if the vendor is expired</a:t>
            </a:r>
            <a:r>
              <a:rPr lang="en-US" baseline="0" dirty="0"/>
              <a:t> in SAM.  </a:t>
            </a:r>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68</a:t>
            </a:fld>
            <a:endParaRPr lang="en-US" dirty="0"/>
          </a:p>
        </p:txBody>
      </p:sp>
    </p:spTree>
    <p:extLst>
      <p:ext uri="{BB962C8B-B14F-4D97-AF65-F5344CB8AC3E}">
        <p14:creationId xmlns:p14="http://schemas.microsoft.com/office/powerpoint/2010/main" val="419352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FD9C80-1C1F-4351-9E2A-9416791BEDA0}" type="slidenum">
              <a:rPr lang="en-US" smtClean="0"/>
              <a:pPr>
                <a:defRPr/>
              </a:pPr>
              <a:t>69</a:t>
            </a:fld>
            <a:endParaRPr lang="en-US" dirty="0"/>
          </a:p>
        </p:txBody>
      </p:sp>
    </p:spTree>
    <p:extLst>
      <p:ext uri="{BB962C8B-B14F-4D97-AF65-F5344CB8AC3E}">
        <p14:creationId xmlns:p14="http://schemas.microsoft.com/office/powerpoint/2010/main" val="1193994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note in the bottom right hand corner - *</a:t>
            </a:r>
            <a:r>
              <a:rPr lang="en-US" baseline="0" dirty="0"/>
              <a:t> Asterisk denotes required entry.  </a:t>
            </a:r>
            <a:r>
              <a:rPr lang="en-US" b="1" baseline="0" dirty="0"/>
              <a:t>TIP:</a:t>
            </a:r>
            <a:r>
              <a:rPr lang="en-US" baseline="0" dirty="0"/>
              <a:t>  Only provide required information.  It will simplify registration and invoice submission.</a:t>
            </a:r>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7</a:t>
            </a:fld>
            <a:endParaRPr lang="en-US" dirty="0"/>
          </a:p>
        </p:txBody>
      </p:sp>
    </p:spTree>
    <p:extLst>
      <p:ext uri="{BB962C8B-B14F-4D97-AF65-F5344CB8AC3E}">
        <p14:creationId xmlns:p14="http://schemas.microsoft.com/office/powerpoint/2010/main" val="3901331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Only need to complete the mandatory fields marked with an asterisk(*).  Commercial telephone (!) is also required.  </a:t>
            </a:r>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10</a:t>
            </a:fld>
            <a:endParaRPr lang="en-US" dirty="0"/>
          </a:p>
        </p:txBody>
      </p:sp>
    </p:spTree>
    <p:extLst>
      <p:ext uri="{BB962C8B-B14F-4D97-AF65-F5344CB8AC3E}">
        <p14:creationId xmlns:p14="http://schemas.microsoft.com/office/powerpoint/2010/main" val="146050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Only need to complete the mandatory fields marked with an asterisk(*).  Commercial telephone (!) is also required.  </a:t>
            </a:r>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11</a:t>
            </a:fld>
            <a:endParaRPr lang="en-US" dirty="0"/>
          </a:p>
        </p:txBody>
      </p:sp>
    </p:spTree>
    <p:extLst>
      <p:ext uri="{BB962C8B-B14F-4D97-AF65-F5344CB8AC3E}">
        <p14:creationId xmlns:p14="http://schemas.microsoft.com/office/powerpoint/2010/main" val="1845230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First</a:t>
            </a:r>
            <a:r>
              <a:rPr lang="en-US" baseline="0" dirty="0"/>
              <a:t> time users will need to contact the PIEE Technical Support Desk @ 866.618.5988 (opt 2, opt 3) to have the CAGE Code loaded into the system.  The Contract Administrator (CAM) is the E-Business Point of Contact from the vendor’s SAM profile.  A CAM appointment letter will need to be completed and returned if the user is not the CAM.</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18</a:t>
            </a:fld>
            <a:endParaRPr lang="en-US" dirty="0"/>
          </a:p>
        </p:txBody>
      </p:sp>
    </p:spTree>
    <p:extLst>
      <p:ext uri="{BB962C8B-B14F-4D97-AF65-F5344CB8AC3E}">
        <p14:creationId xmlns:p14="http://schemas.microsoft.com/office/powerpoint/2010/main" val="1854973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First time users will be</a:t>
            </a:r>
            <a:r>
              <a:rPr lang="en-US" baseline="0" dirty="0"/>
              <a:t> prompted to enter a One Time Password (OTP) before the profile can be activated.  The password will be sent to email address in the profile.  Users enter the password into the field provided and submit the registration request.</a:t>
            </a:r>
            <a:endParaRPr lang="en-US" dirty="0"/>
          </a:p>
        </p:txBody>
      </p:sp>
      <p:sp>
        <p:nvSpPr>
          <p:cNvPr id="4" name="Slide Number Placeholder 3"/>
          <p:cNvSpPr>
            <a:spLocks noGrp="1"/>
          </p:cNvSpPr>
          <p:nvPr>
            <p:ph type="sldNum" sz="quarter" idx="10"/>
          </p:nvPr>
        </p:nvSpPr>
        <p:spPr/>
        <p:txBody>
          <a:bodyPr/>
          <a:lstStyle/>
          <a:p>
            <a:pPr>
              <a:defRPr/>
            </a:pPr>
            <a:fld id="{95FD9C80-1C1F-4351-9E2A-9416791BEDA0}" type="slidenum">
              <a:rPr lang="en-US" smtClean="0"/>
              <a:pPr>
                <a:defRPr/>
              </a:pPr>
              <a:t>22</a:t>
            </a:fld>
            <a:endParaRPr lang="en-US" dirty="0"/>
          </a:p>
        </p:txBody>
      </p:sp>
    </p:spTree>
    <p:extLst>
      <p:ext uri="{BB962C8B-B14F-4D97-AF65-F5344CB8AC3E}">
        <p14:creationId xmlns:p14="http://schemas.microsoft.com/office/powerpoint/2010/main" val="94276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Vendors will receive email reminders from PIEE with seven (7) days of the account expiring.  So look for a system generated email from Defense Information Systems Agency (DISA).  Option 2 is for account activation.  Option 5 is for Technical Support (other issues?).</a:t>
            </a:r>
          </a:p>
        </p:txBody>
      </p:sp>
      <p:sp>
        <p:nvSpPr>
          <p:cNvPr id="4" name="Slide Number Placeholder 3"/>
          <p:cNvSpPr>
            <a:spLocks noGrp="1"/>
          </p:cNvSpPr>
          <p:nvPr>
            <p:ph type="sldNum" sz="quarter" idx="5"/>
          </p:nvPr>
        </p:nvSpPr>
        <p:spPr/>
        <p:txBody>
          <a:bodyPr/>
          <a:lstStyle/>
          <a:p>
            <a:pPr>
              <a:defRPr/>
            </a:pPr>
            <a:fld id="{95FD9C80-1C1F-4351-9E2A-9416791BEDA0}" type="slidenum">
              <a:rPr lang="en-US" smtClean="0"/>
              <a:pPr>
                <a:defRPr/>
              </a:pPr>
              <a:t>28</a:t>
            </a:fld>
            <a:endParaRPr lang="en-US" dirty="0"/>
          </a:p>
        </p:txBody>
      </p:sp>
    </p:spTree>
    <p:extLst>
      <p:ext uri="{BB962C8B-B14F-4D97-AF65-F5344CB8AC3E}">
        <p14:creationId xmlns:p14="http://schemas.microsoft.com/office/powerpoint/2010/main" val="263809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6" descr="ACC backgrounds-3.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Slide Number Placeholder 5"/>
          <p:cNvSpPr>
            <a:spLocks noGrp="1"/>
          </p:cNvSpPr>
          <p:nvPr>
            <p:ph type="sldNum" sz="quarter" idx="10"/>
          </p:nvPr>
        </p:nvSpPr>
        <p:spPr>
          <a:xfrm>
            <a:off x="6781800" y="6416675"/>
            <a:ext cx="2133600" cy="365125"/>
          </a:xfrm>
        </p:spPr>
        <p:txBody>
          <a:bodyPr/>
          <a:lstStyle>
            <a:lvl1pPr>
              <a:defRPr smtClean="0"/>
            </a:lvl1pPr>
          </a:lstStyle>
          <a:p>
            <a:pPr>
              <a:defRPr/>
            </a:pPr>
            <a:fld id="{DE3D2DCA-4946-4B84-85CE-E07FC8E7F54D}"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UNCLASSIFIED</a:t>
            </a:r>
          </a:p>
        </p:txBody>
      </p:sp>
      <p:sp>
        <p:nvSpPr>
          <p:cNvPr id="6" name="Slide Number Placeholder 5"/>
          <p:cNvSpPr>
            <a:spLocks noGrp="1"/>
          </p:cNvSpPr>
          <p:nvPr>
            <p:ph type="sldNum" sz="quarter" idx="12"/>
          </p:nvPr>
        </p:nvSpPr>
        <p:spPr/>
        <p:txBody>
          <a:bodyPr/>
          <a:lstStyle>
            <a:lvl1pPr>
              <a:defRPr/>
            </a:lvl1pPr>
          </a:lstStyle>
          <a:p>
            <a:pPr>
              <a:defRPr/>
            </a:pPr>
            <a:fld id="{650E1619-7B1D-4ACE-B8C4-76E4356FDAB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UNCLASSIFIED</a:t>
            </a:r>
          </a:p>
        </p:txBody>
      </p:sp>
      <p:sp>
        <p:nvSpPr>
          <p:cNvPr id="6" name="Slide Number Placeholder 5"/>
          <p:cNvSpPr>
            <a:spLocks noGrp="1"/>
          </p:cNvSpPr>
          <p:nvPr>
            <p:ph type="sldNum" sz="quarter" idx="12"/>
          </p:nvPr>
        </p:nvSpPr>
        <p:spPr/>
        <p:txBody>
          <a:bodyPr/>
          <a:lstStyle>
            <a:lvl1pPr>
              <a:defRPr/>
            </a:lvl1pPr>
          </a:lstStyle>
          <a:p>
            <a:pPr>
              <a:defRPr/>
            </a:pPr>
            <a:fld id="{E3674F31-7A3D-4A74-BBCA-F10C72710A13}"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ACC backgrounds-2.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1295400"/>
            <a:ext cx="8229600" cy="609600"/>
          </a:xfrm>
        </p:spPr>
        <p:txBody>
          <a:bodyPr/>
          <a:lstStyle>
            <a:lvl1pPr algn="l">
              <a:defRPr sz="2800">
                <a:latin typeface="Myriad Bold"/>
              </a:defRPr>
            </a:lvl1pPr>
          </a:lstStyle>
          <a:p>
            <a:r>
              <a:rPr lang="en-US"/>
              <a:t>Click to edit Master title style</a:t>
            </a:r>
            <a:endParaRPr lang="en-US" dirty="0"/>
          </a:p>
        </p:txBody>
      </p:sp>
      <p:sp>
        <p:nvSpPr>
          <p:cNvPr id="3" name="Content Placeholder 2"/>
          <p:cNvSpPr>
            <a:spLocks noGrp="1"/>
          </p:cNvSpPr>
          <p:nvPr>
            <p:ph idx="1"/>
          </p:nvPr>
        </p:nvSpPr>
        <p:spPr>
          <a:xfrm>
            <a:off x="457200" y="1981200"/>
            <a:ext cx="8229600" cy="3840163"/>
          </a:xfrm>
        </p:spPr>
        <p:txBody>
          <a:bodyPr/>
          <a:lstStyle>
            <a:lvl1pPr>
              <a:defRPr>
                <a:latin typeface="Myriad Bold"/>
              </a:defRPr>
            </a:lvl1pPr>
            <a:lvl2pPr>
              <a:buFont typeface="Wingdings" pitchFamily="2" charset="2"/>
              <a:buChar char="§"/>
              <a:defRPr>
                <a:latin typeface="Myriad Bold"/>
              </a:defRPr>
            </a:lvl2pPr>
            <a:lvl3pPr>
              <a:defRPr>
                <a:latin typeface="Myriad Bold"/>
              </a:defRPr>
            </a:lvl3pPr>
            <a:lvl4pPr>
              <a:defRPr>
                <a:latin typeface="Myriad Bold"/>
              </a:defRPr>
            </a:lvl4pPr>
            <a:lvl5pPr>
              <a:defRPr>
                <a:latin typeface="Myriad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a:xfrm>
            <a:off x="228600" y="6400800"/>
            <a:ext cx="8686800" cy="365125"/>
          </a:xfrm>
        </p:spPr>
        <p:txBody>
          <a:bodyPr/>
          <a:lstStyle>
            <a:lvl1pPr>
              <a:defRPr smtClean="0">
                <a:solidFill>
                  <a:schemeClr val="bg1"/>
                </a:solidFill>
              </a:defRPr>
            </a:lvl1pPr>
          </a:lstStyle>
          <a:p>
            <a:pPr>
              <a:defRPr/>
            </a:pPr>
            <a:r>
              <a:rPr lang="en-US" dirty="0"/>
              <a:t>UNCLASSIFIED</a:t>
            </a:r>
          </a:p>
        </p:txBody>
      </p:sp>
      <p:sp>
        <p:nvSpPr>
          <p:cNvPr id="6" name="Slide Number Placeholder 5"/>
          <p:cNvSpPr>
            <a:spLocks noGrp="1"/>
          </p:cNvSpPr>
          <p:nvPr>
            <p:ph type="sldNum" sz="quarter" idx="11"/>
          </p:nvPr>
        </p:nvSpPr>
        <p:spPr>
          <a:xfrm>
            <a:off x="6781800" y="6416675"/>
            <a:ext cx="2133600" cy="365125"/>
          </a:xfrm>
        </p:spPr>
        <p:txBody>
          <a:bodyPr/>
          <a:lstStyle>
            <a:lvl1pPr>
              <a:defRPr smtClean="0"/>
            </a:lvl1pPr>
          </a:lstStyle>
          <a:p>
            <a:pPr>
              <a:defRPr/>
            </a:pPr>
            <a:fld id="{9A6F4FE3-FA5D-4307-8D27-38A604603F9A}"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UNCLASSIFIED</a:t>
            </a:r>
          </a:p>
        </p:txBody>
      </p:sp>
      <p:sp>
        <p:nvSpPr>
          <p:cNvPr id="6" name="Slide Number Placeholder 5"/>
          <p:cNvSpPr>
            <a:spLocks noGrp="1"/>
          </p:cNvSpPr>
          <p:nvPr>
            <p:ph type="sldNum" sz="quarter" idx="12"/>
          </p:nvPr>
        </p:nvSpPr>
        <p:spPr/>
        <p:txBody>
          <a:bodyPr/>
          <a:lstStyle>
            <a:lvl1pPr>
              <a:defRPr/>
            </a:lvl1pPr>
          </a:lstStyle>
          <a:p>
            <a:pPr>
              <a:defRPr/>
            </a:pPr>
            <a:fld id="{EDD82B4B-BD8A-4D6F-9617-4D78B752034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UNCLASSIFIED</a:t>
            </a:r>
          </a:p>
        </p:txBody>
      </p:sp>
      <p:sp>
        <p:nvSpPr>
          <p:cNvPr id="7" name="Slide Number Placeholder 5"/>
          <p:cNvSpPr>
            <a:spLocks noGrp="1"/>
          </p:cNvSpPr>
          <p:nvPr>
            <p:ph type="sldNum" sz="quarter" idx="12"/>
          </p:nvPr>
        </p:nvSpPr>
        <p:spPr/>
        <p:txBody>
          <a:bodyPr/>
          <a:lstStyle>
            <a:lvl1pPr>
              <a:defRPr/>
            </a:lvl1pPr>
          </a:lstStyle>
          <a:p>
            <a:pPr>
              <a:defRPr/>
            </a:pPr>
            <a:fld id="{9214D5EA-D0F6-4791-8259-ABA4FE9A6234}"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a:t>UNCLASSIFIED</a:t>
            </a:r>
          </a:p>
        </p:txBody>
      </p:sp>
      <p:sp>
        <p:nvSpPr>
          <p:cNvPr id="9" name="Slide Number Placeholder 5"/>
          <p:cNvSpPr>
            <a:spLocks noGrp="1"/>
          </p:cNvSpPr>
          <p:nvPr>
            <p:ph type="sldNum" sz="quarter" idx="12"/>
          </p:nvPr>
        </p:nvSpPr>
        <p:spPr/>
        <p:txBody>
          <a:bodyPr/>
          <a:lstStyle>
            <a:lvl1pPr>
              <a:defRPr/>
            </a:lvl1pPr>
          </a:lstStyle>
          <a:p>
            <a:pPr>
              <a:defRPr/>
            </a:pPr>
            <a:fld id="{EDDA330D-ADBF-470E-9C82-570BAB6B2182}"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a:t>UNCLASSIFIED</a:t>
            </a:r>
          </a:p>
        </p:txBody>
      </p:sp>
      <p:sp>
        <p:nvSpPr>
          <p:cNvPr id="5" name="Slide Number Placeholder 5"/>
          <p:cNvSpPr>
            <a:spLocks noGrp="1"/>
          </p:cNvSpPr>
          <p:nvPr>
            <p:ph type="sldNum" sz="quarter" idx="12"/>
          </p:nvPr>
        </p:nvSpPr>
        <p:spPr/>
        <p:txBody>
          <a:bodyPr/>
          <a:lstStyle>
            <a:lvl1pPr>
              <a:defRPr/>
            </a:lvl1pPr>
          </a:lstStyle>
          <a:p>
            <a:pPr>
              <a:defRPr/>
            </a:pPr>
            <a:fld id="{EF035961-85B0-4B45-908C-396CBD1908D8}"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a:t>UNCLASSIFIED</a:t>
            </a:r>
          </a:p>
        </p:txBody>
      </p:sp>
      <p:sp>
        <p:nvSpPr>
          <p:cNvPr id="4" name="Slide Number Placeholder 5"/>
          <p:cNvSpPr>
            <a:spLocks noGrp="1"/>
          </p:cNvSpPr>
          <p:nvPr>
            <p:ph type="sldNum" sz="quarter" idx="12"/>
          </p:nvPr>
        </p:nvSpPr>
        <p:spPr/>
        <p:txBody>
          <a:bodyPr/>
          <a:lstStyle>
            <a:lvl1pPr>
              <a:defRPr/>
            </a:lvl1pPr>
          </a:lstStyle>
          <a:p>
            <a:pPr>
              <a:defRPr/>
            </a:pPr>
            <a:fld id="{AFBDF515-B7B3-419A-B056-F8794F0C5B6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UNCLASSIFIED</a:t>
            </a:r>
          </a:p>
        </p:txBody>
      </p:sp>
      <p:sp>
        <p:nvSpPr>
          <p:cNvPr id="7" name="Slide Number Placeholder 5"/>
          <p:cNvSpPr>
            <a:spLocks noGrp="1"/>
          </p:cNvSpPr>
          <p:nvPr>
            <p:ph type="sldNum" sz="quarter" idx="12"/>
          </p:nvPr>
        </p:nvSpPr>
        <p:spPr/>
        <p:txBody>
          <a:bodyPr/>
          <a:lstStyle>
            <a:lvl1pPr>
              <a:defRPr/>
            </a:lvl1pPr>
          </a:lstStyle>
          <a:p>
            <a:pPr>
              <a:defRPr/>
            </a:pPr>
            <a:fld id="{425F23E2-88BC-4C5A-80A6-554FC9D08FDB}"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UNCLASSIFIED</a:t>
            </a:r>
          </a:p>
        </p:txBody>
      </p:sp>
      <p:sp>
        <p:nvSpPr>
          <p:cNvPr id="7" name="Slide Number Placeholder 5"/>
          <p:cNvSpPr>
            <a:spLocks noGrp="1"/>
          </p:cNvSpPr>
          <p:nvPr>
            <p:ph type="sldNum" sz="quarter" idx="12"/>
          </p:nvPr>
        </p:nvSpPr>
        <p:spPr/>
        <p:txBody>
          <a:bodyPr/>
          <a:lstStyle>
            <a:lvl1pPr>
              <a:defRPr/>
            </a:lvl1pPr>
          </a:lstStyle>
          <a:p>
            <a:pPr>
              <a:defRPr/>
            </a:pPr>
            <a:fld id="{A7CC3A02-8495-4E71-BD43-29B6295492E7}"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2460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Myriad Bold" pitchFamily="1" charset="0"/>
              </a:defRPr>
            </a:lvl1pPr>
          </a:lstStyle>
          <a:p>
            <a:pPr>
              <a:defRPr/>
            </a:pPr>
            <a:endParaRPr lang="en-US" dirty="0"/>
          </a:p>
        </p:txBody>
      </p:sp>
      <p:sp>
        <p:nvSpPr>
          <p:cNvPr id="5" name="Footer Placeholder 4"/>
          <p:cNvSpPr>
            <a:spLocks noGrp="1"/>
          </p:cNvSpPr>
          <p:nvPr>
            <p:ph type="ftr" sz="quarter" idx="3"/>
          </p:nvPr>
        </p:nvSpPr>
        <p:spPr>
          <a:xfrm>
            <a:off x="3124200" y="632460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1" smtClean="0">
                <a:latin typeface="Myriad Bold" pitchFamily="1" charset="0"/>
              </a:defRPr>
            </a:lvl1pPr>
          </a:lstStyle>
          <a:p>
            <a:pPr>
              <a:defRPr/>
            </a:pPr>
            <a:r>
              <a:rPr lang="en-US" dirty="0"/>
              <a:t>UNCLASSIFIED</a:t>
            </a:r>
          </a:p>
        </p:txBody>
      </p:sp>
      <p:sp>
        <p:nvSpPr>
          <p:cNvPr id="6" name="Slide Number Placeholder 5"/>
          <p:cNvSpPr>
            <a:spLocks noGrp="1"/>
          </p:cNvSpPr>
          <p:nvPr>
            <p:ph type="sldNum" sz="quarter" idx="4"/>
          </p:nvPr>
        </p:nvSpPr>
        <p:spPr>
          <a:xfrm>
            <a:off x="6553200" y="63246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Myriad Bold" pitchFamily="1" charset="0"/>
              </a:defRPr>
            </a:lvl1pPr>
          </a:lstStyle>
          <a:p>
            <a:pPr>
              <a:defRPr/>
            </a:pPr>
            <a:fld id="{3659BBA8-6D0C-4F8B-B08C-9E674AEB3D2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dt="0"/>
  <p:txStyles>
    <p:titleStyle>
      <a:lvl1pPr algn="l" rtl="0" eaLnBrk="0" fontAlgn="base" hangingPunct="0">
        <a:spcBef>
          <a:spcPct val="0"/>
        </a:spcBef>
        <a:spcAft>
          <a:spcPct val="0"/>
        </a:spcAft>
        <a:defRPr sz="2800" b="1" i="1" kern="1200">
          <a:solidFill>
            <a:schemeClr val="tx1"/>
          </a:solidFill>
          <a:latin typeface="Myriad Bold"/>
          <a:ea typeface="ＭＳ Ｐゴシック" pitchFamily="36" charset="-128"/>
          <a:cs typeface="+mj-cs"/>
        </a:defRPr>
      </a:lvl1pPr>
      <a:lvl2pPr algn="l" rtl="0" eaLnBrk="0" fontAlgn="base" hangingPunct="0">
        <a:spcBef>
          <a:spcPct val="0"/>
        </a:spcBef>
        <a:spcAft>
          <a:spcPct val="0"/>
        </a:spcAft>
        <a:defRPr sz="2800" b="1" i="1">
          <a:solidFill>
            <a:schemeClr val="tx1"/>
          </a:solidFill>
          <a:latin typeface="Myriad Bold" pitchFamily="1" charset="0"/>
          <a:ea typeface="ＭＳ Ｐゴシック" pitchFamily="36" charset="-128"/>
        </a:defRPr>
      </a:lvl2pPr>
      <a:lvl3pPr algn="l" rtl="0" eaLnBrk="0" fontAlgn="base" hangingPunct="0">
        <a:spcBef>
          <a:spcPct val="0"/>
        </a:spcBef>
        <a:spcAft>
          <a:spcPct val="0"/>
        </a:spcAft>
        <a:defRPr sz="2800" b="1" i="1">
          <a:solidFill>
            <a:schemeClr val="tx1"/>
          </a:solidFill>
          <a:latin typeface="Myriad Bold" pitchFamily="1" charset="0"/>
          <a:ea typeface="ＭＳ Ｐゴシック" pitchFamily="36" charset="-128"/>
        </a:defRPr>
      </a:lvl3pPr>
      <a:lvl4pPr algn="l" rtl="0" eaLnBrk="0" fontAlgn="base" hangingPunct="0">
        <a:spcBef>
          <a:spcPct val="0"/>
        </a:spcBef>
        <a:spcAft>
          <a:spcPct val="0"/>
        </a:spcAft>
        <a:defRPr sz="2800" b="1" i="1">
          <a:solidFill>
            <a:schemeClr val="tx1"/>
          </a:solidFill>
          <a:latin typeface="Myriad Bold" pitchFamily="1" charset="0"/>
          <a:ea typeface="ＭＳ Ｐゴシック" pitchFamily="36" charset="-128"/>
        </a:defRPr>
      </a:lvl4pPr>
      <a:lvl5pPr algn="l" rtl="0" eaLnBrk="0" fontAlgn="base" hangingPunct="0">
        <a:spcBef>
          <a:spcPct val="0"/>
        </a:spcBef>
        <a:spcAft>
          <a:spcPct val="0"/>
        </a:spcAft>
        <a:defRPr sz="2800" b="1" i="1">
          <a:solidFill>
            <a:schemeClr val="tx1"/>
          </a:solidFill>
          <a:latin typeface="Myriad Bold" pitchFamily="1" charset="0"/>
          <a:ea typeface="ＭＳ Ｐゴシック" pitchFamily="36" charset="-128"/>
        </a:defRPr>
      </a:lvl5pPr>
      <a:lvl6pPr marL="457200" algn="l" rtl="0" fontAlgn="base">
        <a:spcBef>
          <a:spcPct val="0"/>
        </a:spcBef>
        <a:spcAft>
          <a:spcPct val="0"/>
        </a:spcAft>
        <a:defRPr sz="2800" b="1" i="1">
          <a:solidFill>
            <a:schemeClr val="tx1"/>
          </a:solidFill>
          <a:latin typeface="Myriad Bold" pitchFamily="1" charset="0"/>
        </a:defRPr>
      </a:lvl6pPr>
      <a:lvl7pPr marL="914400" algn="l" rtl="0" fontAlgn="base">
        <a:spcBef>
          <a:spcPct val="0"/>
        </a:spcBef>
        <a:spcAft>
          <a:spcPct val="0"/>
        </a:spcAft>
        <a:defRPr sz="2800" b="1" i="1">
          <a:solidFill>
            <a:schemeClr val="tx1"/>
          </a:solidFill>
          <a:latin typeface="Myriad Bold" pitchFamily="1" charset="0"/>
        </a:defRPr>
      </a:lvl7pPr>
      <a:lvl8pPr marL="1371600" algn="l" rtl="0" fontAlgn="base">
        <a:spcBef>
          <a:spcPct val="0"/>
        </a:spcBef>
        <a:spcAft>
          <a:spcPct val="0"/>
        </a:spcAft>
        <a:defRPr sz="2800" b="1" i="1">
          <a:solidFill>
            <a:schemeClr val="tx1"/>
          </a:solidFill>
          <a:latin typeface="Myriad Bold" pitchFamily="1" charset="0"/>
        </a:defRPr>
      </a:lvl8pPr>
      <a:lvl9pPr marL="1828800" algn="l" rtl="0" fontAlgn="base">
        <a:spcBef>
          <a:spcPct val="0"/>
        </a:spcBef>
        <a:spcAft>
          <a:spcPct val="0"/>
        </a:spcAft>
        <a:defRPr sz="2800" b="1" i="1">
          <a:solidFill>
            <a:schemeClr val="tx1"/>
          </a:solidFill>
          <a:latin typeface="Myriad Bold" pitchFamily="1" charset="0"/>
        </a:defRPr>
      </a:lvl9pPr>
    </p:titleStyle>
    <p:bodyStyle>
      <a:lvl1pPr marL="342900" indent="-342900" algn="l" rtl="0" eaLnBrk="0" fontAlgn="base" hangingPunct="0">
        <a:spcBef>
          <a:spcPct val="20000"/>
        </a:spcBef>
        <a:spcAft>
          <a:spcPct val="0"/>
        </a:spcAft>
        <a:buFont typeface="Arial" charset="0"/>
        <a:buChar char="•"/>
        <a:defRPr sz="2400" kern="1200">
          <a:solidFill>
            <a:schemeClr val="tx1"/>
          </a:solidFill>
          <a:latin typeface="Myriad Bold"/>
          <a:ea typeface="ＭＳ Ｐゴシック" pitchFamily="36" charset="-128"/>
          <a:cs typeface="+mn-cs"/>
        </a:defRPr>
      </a:lvl1pPr>
      <a:lvl2pPr marL="742950" indent="-285750" algn="l" rtl="0" eaLnBrk="0" fontAlgn="base" hangingPunct="0">
        <a:spcBef>
          <a:spcPct val="20000"/>
        </a:spcBef>
        <a:spcAft>
          <a:spcPct val="0"/>
        </a:spcAft>
        <a:buFont typeface="Wingdings" pitchFamily="36" charset="2"/>
        <a:buChar char="§"/>
        <a:defRPr sz="2000" kern="1200">
          <a:solidFill>
            <a:schemeClr val="tx1"/>
          </a:solidFill>
          <a:latin typeface="Myriad Bold"/>
          <a:ea typeface="ＭＳ Ｐゴシック" pitchFamily="36" charset="-128"/>
          <a:cs typeface="+mn-cs"/>
        </a:defRPr>
      </a:lvl2pPr>
      <a:lvl3pPr marL="1143000" indent="-228600" algn="l" rtl="0" eaLnBrk="0" fontAlgn="base" hangingPunct="0">
        <a:spcBef>
          <a:spcPct val="20000"/>
        </a:spcBef>
        <a:spcAft>
          <a:spcPct val="0"/>
        </a:spcAft>
        <a:buFont typeface="Arial" charset="0"/>
        <a:buChar char="•"/>
        <a:defRPr kern="1200">
          <a:solidFill>
            <a:schemeClr val="tx1"/>
          </a:solidFill>
          <a:latin typeface="Myriad Bold"/>
          <a:ea typeface="ＭＳ Ｐゴシック" pitchFamily="36" charset="-128"/>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Myriad Bold"/>
          <a:ea typeface="ＭＳ Ｐゴシック" pitchFamily="36" charset="-128"/>
          <a:cs typeface="+mn-cs"/>
        </a:defRPr>
      </a:lvl4pPr>
      <a:lvl5pPr marL="2057400" indent="-228600" algn="l" rtl="0" eaLnBrk="0" fontAlgn="base" hangingPunct="0">
        <a:spcBef>
          <a:spcPct val="20000"/>
        </a:spcBef>
        <a:spcAft>
          <a:spcPct val="0"/>
        </a:spcAft>
        <a:buFont typeface="Arial" charset="0"/>
        <a:buChar char="»"/>
        <a:defRPr kern="1200">
          <a:solidFill>
            <a:schemeClr val="tx1"/>
          </a:solidFill>
          <a:latin typeface="Myriad Bold"/>
          <a:ea typeface="ＭＳ Ｐゴシック" pitchFamily="36"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awf.eb.mi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awf.eb.mil/"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hyperlink" Target="mailto:david.k.kern2.civ@army.mi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9"/>
          <p:cNvSpPr>
            <a:spLocks noChangeArrowheads="1"/>
          </p:cNvSpPr>
          <p:nvPr/>
        </p:nvSpPr>
        <p:spPr bwMode="auto">
          <a:xfrm>
            <a:off x="914400" y="3505200"/>
            <a:ext cx="4191000" cy="1604963"/>
          </a:xfrm>
          <a:prstGeom prst="rect">
            <a:avLst/>
          </a:prstGeom>
          <a:noFill/>
          <a:ln w="9525">
            <a:noFill/>
            <a:miter lim="800000"/>
            <a:headEnd/>
            <a:tailEnd/>
          </a:ln>
        </p:spPr>
        <p:txBody>
          <a:bodyPr>
            <a:spAutoFit/>
          </a:bodyPr>
          <a:lstStyle/>
          <a:p>
            <a:pPr>
              <a:spcBef>
                <a:spcPct val="50000"/>
              </a:spcBef>
            </a:pPr>
            <a:r>
              <a:rPr lang="en-US" dirty="0">
                <a:solidFill>
                  <a:schemeClr val="bg1"/>
                </a:solidFill>
                <a:latin typeface="Myriad Bold" pitchFamily="1" charset="0"/>
              </a:rPr>
              <a:t>David Kern</a:t>
            </a:r>
          </a:p>
          <a:p>
            <a:pPr>
              <a:spcBef>
                <a:spcPct val="50000"/>
              </a:spcBef>
            </a:pPr>
            <a:r>
              <a:rPr lang="en-US" dirty="0">
                <a:solidFill>
                  <a:schemeClr val="bg1"/>
                </a:solidFill>
                <a:latin typeface="Myriad Bold" pitchFamily="1" charset="0"/>
              </a:rPr>
              <a:t>Small Business Professional</a:t>
            </a:r>
          </a:p>
          <a:p>
            <a:pPr>
              <a:spcBef>
                <a:spcPct val="50000"/>
              </a:spcBef>
            </a:pPr>
            <a:r>
              <a:rPr lang="en-US" dirty="0">
                <a:solidFill>
                  <a:schemeClr val="bg1"/>
                </a:solidFill>
                <a:latin typeface="Myriad Bold" pitchFamily="1" charset="0"/>
              </a:rPr>
              <a:t>david.k.kern2.civ@army.mil</a:t>
            </a:r>
          </a:p>
          <a:p>
            <a:pPr>
              <a:spcBef>
                <a:spcPct val="50000"/>
              </a:spcBef>
            </a:pPr>
            <a:r>
              <a:rPr lang="en-US" dirty="0">
                <a:solidFill>
                  <a:schemeClr val="bg1"/>
                </a:solidFill>
                <a:latin typeface="Myriad Bold" pitchFamily="1" charset="0"/>
              </a:rPr>
              <a:t>28 February 2024</a:t>
            </a:r>
          </a:p>
        </p:txBody>
      </p:sp>
      <p:sp>
        <p:nvSpPr>
          <p:cNvPr id="4099" name="Rectangle 7"/>
          <p:cNvSpPr>
            <a:spLocks noChangeArrowheads="1"/>
          </p:cNvSpPr>
          <p:nvPr/>
        </p:nvSpPr>
        <p:spPr bwMode="auto">
          <a:xfrm>
            <a:off x="914400" y="1828800"/>
            <a:ext cx="4953000" cy="954107"/>
          </a:xfrm>
          <a:prstGeom prst="rect">
            <a:avLst/>
          </a:prstGeom>
          <a:noFill/>
          <a:ln w="9525">
            <a:noFill/>
            <a:miter lim="800000"/>
            <a:headEnd/>
            <a:tailEnd/>
          </a:ln>
        </p:spPr>
        <p:txBody>
          <a:bodyPr wrap="square">
            <a:spAutoFit/>
          </a:bodyPr>
          <a:lstStyle/>
          <a:p>
            <a:pPr>
              <a:spcBef>
                <a:spcPct val="50000"/>
              </a:spcBef>
            </a:pPr>
            <a:r>
              <a:rPr lang="en-US" sz="2800" b="1" dirty="0"/>
              <a:t>Wide Area Workflow (WAWF)</a:t>
            </a:r>
            <a:endParaRPr lang="en-US" sz="2800" b="1" dirty="0">
              <a:latin typeface="Myriad Bold" pitchFamily="1" charset="0"/>
            </a:endParaRPr>
          </a:p>
        </p:txBody>
      </p:sp>
      <p:sp>
        <p:nvSpPr>
          <p:cNvPr id="4100" name="Rectangle 9"/>
          <p:cNvSpPr>
            <a:spLocks noChangeArrowheads="1"/>
          </p:cNvSpPr>
          <p:nvPr/>
        </p:nvSpPr>
        <p:spPr bwMode="auto">
          <a:xfrm>
            <a:off x="685800" y="106363"/>
            <a:ext cx="6477000" cy="274637"/>
          </a:xfrm>
          <a:prstGeom prst="rect">
            <a:avLst/>
          </a:prstGeom>
          <a:noFill/>
          <a:ln w="9525">
            <a:noFill/>
            <a:miter lim="800000"/>
            <a:headEnd/>
            <a:tailEnd/>
          </a:ln>
        </p:spPr>
        <p:txBody>
          <a:bodyPr>
            <a:spAutoFit/>
          </a:bodyPr>
          <a:lstStyle/>
          <a:p>
            <a:pPr algn="ctr"/>
            <a:r>
              <a:rPr lang="en-US" sz="1200" b="1" dirty="0">
                <a:solidFill>
                  <a:schemeClr val="bg1"/>
                </a:solidFill>
                <a:latin typeface="Myriad Bold" pitchFamily="1" charset="0"/>
              </a:rPr>
              <a:t>UNCLASSIFIED</a:t>
            </a:r>
          </a:p>
        </p:txBody>
      </p:sp>
      <p:sp>
        <p:nvSpPr>
          <p:cNvPr id="4101" name="Rectangle 11"/>
          <p:cNvSpPr>
            <a:spLocks noChangeArrowheads="1"/>
          </p:cNvSpPr>
          <p:nvPr/>
        </p:nvSpPr>
        <p:spPr bwMode="auto">
          <a:xfrm>
            <a:off x="0" y="6477000"/>
            <a:ext cx="9144000" cy="274638"/>
          </a:xfrm>
          <a:prstGeom prst="rect">
            <a:avLst/>
          </a:prstGeom>
          <a:noFill/>
          <a:ln w="9525">
            <a:noFill/>
            <a:miter lim="800000"/>
            <a:headEnd/>
            <a:tailEnd/>
          </a:ln>
        </p:spPr>
        <p:txBody>
          <a:bodyPr>
            <a:spAutoFit/>
          </a:bodyPr>
          <a:lstStyle/>
          <a:p>
            <a:pPr algn="ctr"/>
            <a:r>
              <a:rPr lang="en-US" sz="1200" b="1" dirty="0">
                <a:solidFill>
                  <a:schemeClr val="bg1"/>
                </a:solidFill>
                <a:latin typeface="Myriad Bold" pitchFamily="1" charset="0"/>
              </a:rPr>
              <a:t>UNCLASSIFIED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 y="1066800"/>
            <a:ext cx="8991600" cy="5318125"/>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10</a:t>
            </a:fld>
            <a:endParaRPr lang="en-US" dirty="0"/>
          </a:p>
        </p:txBody>
      </p:sp>
      <p:sp>
        <p:nvSpPr>
          <p:cNvPr id="10" name="Right Arrow 9"/>
          <p:cNvSpPr/>
          <p:nvPr/>
        </p:nvSpPr>
        <p:spPr>
          <a:xfrm rot="16200000">
            <a:off x="1505712" y="4895088"/>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0026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11</a:t>
            </a:fld>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 y="990600"/>
            <a:ext cx="8991600" cy="5334000"/>
          </a:xfrm>
        </p:spPr>
      </p:pic>
      <p:sp>
        <p:nvSpPr>
          <p:cNvPr id="9" name="Right Arrow 8"/>
          <p:cNvSpPr/>
          <p:nvPr/>
        </p:nvSpPr>
        <p:spPr>
          <a:xfrm rot="16200000">
            <a:off x="1505712" y="5276088"/>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474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12</a:t>
            </a:fld>
            <a:endParaRPr lang="en-US" dirty="0"/>
          </a:p>
        </p:txBody>
      </p:sp>
      <p:sp>
        <p:nvSpPr>
          <p:cNvPr id="8" name="Right Arrow 7"/>
          <p:cNvSpPr/>
          <p:nvPr/>
        </p:nvSpPr>
        <p:spPr>
          <a:xfrm rot="16200000">
            <a:off x="3142835" y="6225609"/>
            <a:ext cx="724731"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838200"/>
            <a:ext cx="8991600" cy="5267359"/>
          </a:xfrm>
        </p:spPr>
      </p:pic>
      <p:sp>
        <p:nvSpPr>
          <p:cNvPr id="10" name="Right Arrow 9"/>
          <p:cNvSpPr/>
          <p:nvPr/>
        </p:nvSpPr>
        <p:spPr>
          <a:xfrm>
            <a:off x="944811" y="5653110"/>
            <a:ext cx="724731"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0003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1" y="990600"/>
            <a:ext cx="8991600" cy="5394325"/>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13</a:t>
            </a:fld>
            <a:endParaRPr lang="en-US" dirty="0"/>
          </a:p>
        </p:txBody>
      </p:sp>
      <p:sp>
        <p:nvSpPr>
          <p:cNvPr id="7" name="Right Arrow 6"/>
          <p:cNvSpPr/>
          <p:nvPr/>
        </p:nvSpPr>
        <p:spPr>
          <a:xfrm rot="10800000">
            <a:off x="6096000" y="3687762"/>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679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914400"/>
            <a:ext cx="8915399" cy="5470525"/>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14</a:t>
            </a:fld>
            <a:endParaRPr lang="en-US" dirty="0"/>
          </a:p>
        </p:txBody>
      </p:sp>
    </p:spTree>
    <p:extLst>
      <p:ext uri="{BB962C8B-B14F-4D97-AF65-F5344CB8AC3E}">
        <p14:creationId xmlns:p14="http://schemas.microsoft.com/office/powerpoint/2010/main" val="3757662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1" y="1066800"/>
            <a:ext cx="8915400" cy="5181600"/>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15</a:t>
            </a:fld>
            <a:endParaRPr lang="en-US" dirty="0"/>
          </a:p>
        </p:txBody>
      </p:sp>
    </p:spTree>
    <p:extLst>
      <p:ext uri="{BB962C8B-B14F-4D97-AF65-F5344CB8AC3E}">
        <p14:creationId xmlns:p14="http://schemas.microsoft.com/office/powerpoint/2010/main" val="2624322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1066800"/>
            <a:ext cx="8991599" cy="5257800"/>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16</a:t>
            </a:fld>
            <a:endParaRPr lang="en-US" dirty="0"/>
          </a:p>
        </p:txBody>
      </p:sp>
      <p:sp>
        <p:nvSpPr>
          <p:cNvPr id="7" name="Right Arrow 6"/>
          <p:cNvSpPr/>
          <p:nvPr/>
        </p:nvSpPr>
        <p:spPr>
          <a:xfrm rot="10800000">
            <a:off x="8075536" y="281940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2460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1" y="1066800"/>
            <a:ext cx="8991600" cy="5318125"/>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17</a:t>
            </a:fld>
            <a:endParaRPr lang="en-US" dirty="0"/>
          </a:p>
        </p:txBody>
      </p:sp>
      <p:sp>
        <p:nvSpPr>
          <p:cNvPr id="7" name="Right Arrow 6"/>
          <p:cNvSpPr/>
          <p:nvPr/>
        </p:nvSpPr>
        <p:spPr>
          <a:xfrm rot="10800000">
            <a:off x="4724400" y="426720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943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 y="914400"/>
            <a:ext cx="8991600" cy="5470525"/>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18</a:t>
            </a:fld>
            <a:endParaRPr lang="en-US" dirty="0"/>
          </a:p>
        </p:txBody>
      </p:sp>
    </p:spTree>
    <p:extLst>
      <p:ext uri="{BB962C8B-B14F-4D97-AF65-F5344CB8AC3E}">
        <p14:creationId xmlns:p14="http://schemas.microsoft.com/office/powerpoint/2010/main" val="1409941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990600"/>
            <a:ext cx="8991600" cy="5334000"/>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19</a:t>
            </a:fld>
            <a:endParaRPr lang="en-US" dirty="0"/>
          </a:p>
        </p:txBody>
      </p:sp>
      <p:sp>
        <p:nvSpPr>
          <p:cNvPr id="7" name="Right Arrow 6"/>
          <p:cNvSpPr/>
          <p:nvPr/>
        </p:nvSpPr>
        <p:spPr>
          <a:xfrm>
            <a:off x="685800" y="426720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5307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40" y="1346200"/>
            <a:ext cx="8229600" cy="609600"/>
          </a:xfrm>
        </p:spPr>
        <p:txBody>
          <a:bodyPr/>
          <a:lstStyle/>
          <a:p>
            <a:r>
              <a:rPr lang="en-US" dirty="0"/>
              <a:t>Wide Area Workflow (WAWF)</a:t>
            </a:r>
          </a:p>
        </p:txBody>
      </p:sp>
      <p:sp>
        <p:nvSpPr>
          <p:cNvPr id="3" name="Content Placeholder 2"/>
          <p:cNvSpPr>
            <a:spLocks noGrp="1"/>
          </p:cNvSpPr>
          <p:nvPr>
            <p:ph idx="1"/>
          </p:nvPr>
        </p:nvSpPr>
        <p:spPr/>
        <p:txBody>
          <a:bodyPr/>
          <a:lstStyle/>
          <a:p>
            <a:r>
              <a:rPr lang="en-US" dirty="0"/>
              <a:t>PIEE Registration</a:t>
            </a:r>
          </a:p>
          <a:p>
            <a:r>
              <a:rPr lang="en-US" dirty="0"/>
              <a:t>Creating/Submitting Invoices</a:t>
            </a:r>
          </a:p>
          <a:p>
            <a:r>
              <a:rPr lang="en-US" dirty="0"/>
              <a:t>Tracking Your Payment (</a:t>
            </a:r>
            <a:r>
              <a:rPr lang="en-US" dirty="0" err="1"/>
              <a:t>MyInvoice</a:t>
            </a:r>
            <a:r>
              <a:rPr lang="en-US" dirty="0"/>
              <a:t>)</a:t>
            </a:r>
          </a:p>
          <a:p>
            <a:r>
              <a:rPr lang="en-US" dirty="0" err="1"/>
              <a:t>AskDFAS</a:t>
            </a:r>
            <a:endParaRPr lang="en-US" dirty="0"/>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2</a:t>
            </a:fld>
            <a:endParaRPr lang="en-US" dirty="0"/>
          </a:p>
        </p:txBody>
      </p:sp>
    </p:spTree>
    <p:extLst>
      <p:ext uri="{BB962C8B-B14F-4D97-AF65-F5344CB8AC3E}">
        <p14:creationId xmlns:p14="http://schemas.microsoft.com/office/powerpoint/2010/main" val="1681690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914400"/>
            <a:ext cx="8991599" cy="5470525"/>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20</a:t>
            </a:fld>
            <a:endParaRPr lang="en-US" dirty="0"/>
          </a:p>
        </p:txBody>
      </p:sp>
      <p:sp>
        <p:nvSpPr>
          <p:cNvPr id="7" name="Right Arrow 6"/>
          <p:cNvSpPr/>
          <p:nvPr/>
        </p:nvSpPr>
        <p:spPr>
          <a:xfrm>
            <a:off x="685800" y="579120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9533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914400"/>
            <a:ext cx="8991599" cy="5470525"/>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21</a:t>
            </a:fld>
            <a:endParaRPr lang="en-US" dirty="0"/>
          </a:p>
        </p:txBody>
      </p:sp>
      <p:sp>
        <p:nvSpPr>
          <p:cNvPr id="7" name="Right Arrow 6"/>
          <p:cNvSpPr/>
          <p:nvPr/>
        </p:nvSpPr>
        <p:spPr>
          <a:xfrm>
            <a:off x="609600" y="541020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3028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 y="1295399"/>
            <a:ext cx="8991600" cy="4953001"/>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22</a:t>
            </a:fld>
            <a:endParaRPr lang="en-US" dirty="0"/>
          </a:p>
        </p:txBody>
      </p:sp>
    </p:spTree>
    <p:extLst>
      <p:ext uri="{BB962C8B-B14F-4D97-AF65-F5344CB8AC3E}">
        <p14:creationId xmlns:p14="http://schemas.microsoft.com/office/powerpoint/2010/main" val="1720829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295400"/>
            <a:ext cx="8686800" cy="4876800"/>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23</a:t>
            </a:fld>
            <a:endParaRPr lang="en-US" dirty="0"/>
          </a:p>
        </p:txBody>
      </p:sp>
    </p:spTree>
    <p:extLst>
      <p:ext uri="{BB962C8B-B14F-4D97-AF65-F5344CB8AC3E}">
        <p14:creationId xmlns:p14="http://schemas.microsoft.com/office/powerpoint/2010/main" val="2120845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1066800"/>
            <a:ext cx="8991600" cy="5257800"/>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24</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339951"/>
            <a:ext cx="8686800" cy="1371791"/>
          </a:xfrm>
          <a:prstGeom prst="rect">
            <a:avLst/>
          </a:prstGeom>
        </p:spPr>
      </p:pic>
    </p:spTree>
    <p:extLst>
      <p:ext uri="{BB962C8B-B14F-4D97-AF65-F5344CB8AC3E}">
        <p14:creationId xmlns:p14="http://schemas.microsoft.com/office/powerpoint/2010/main" val="3731971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 y="842241"/>
            <a:ext cx="9067800" cy="5546725"/>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25</a:t>
            </a:fld>
            <a:endParaRPr lang="en-US" dirty="0"/>
          </a:p>
        </p:txBody>
      </p:sp>
      <p:sp>
        <p:nvSpPr>
          <p:cNvPr id="8" name="Right Arrow 7"/>
          <p:cNvSpPr/>
          <p:nvPr/>
        </p:nvSpPr>
        <p:spPr>
          <a:xfrm rot="16200000">
            <a:off x="3015996" y="5688619"/>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505200" y="3782568"/>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644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1066800"/>
            <a:ext cx="8991600" cy="5257800"/>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26</a:t>
            </a:fld>
            <a:endParaRPr lang="en-US" dirty="0"/>
          </a:p>
        </p:txBody>
      </p:sp>
    </p:spTree>
    <p:extLst>
      <p:ext uri="{BB962C8B-B14F-4D97-AF65-F5344CB8AC3E}">
        <p14:creationId xmlns:p14="http://schemas.microsoft.com/office/powerpoint/2010/main" val="2499182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C1CA9-2227-1877-F683-8694333875F6}"/>
              </a:ext>
            </a:extLst>
          </p:cNvPr>
          <p:cNvSpPr>
            <a:spLocks noGrp="1"/>
          </p:cNvSpPr>
          <p:nvPr>
            <p:ph type="title"/>
          </p:nvPr>
        </p:nvSpPr>
        <p:spPr/>
        <p:txBody>
          <a:bodyPr/>
          <a:lstStyle/>
          <a:p>
            <a:r>
              <a:rPr lang="en-US" dirty="0"/>
              <a:t>Vendor Role Options</a:t>
            </a:r>
          </a:p>
        </p:txBody>
      </p:sp>
      <p:sp>
        <p:nvSpPr>
          <p:cNvPr id="3" name="Content Placeholder 2">
            <a:extLst>
              <a:ext uri="{FF2B5EF4-FFF2-40B4-BE49-F238E27FC236}">
                <a16:creationId xmlns:a16="http://schemas.microsoft.com/office/drawing/2014/main" id="{685E2C17-A0CF-02AF-CFF8-7CD695ECFCFA}"/>
              </a:ext>
            </a:extLst>
          </p:cNvPr>
          <p:cNvSpPr>
            <a:spLocks noGrp="1"/>
          </p:cNvSpPr>
          <p:nvPr>
            <p:ph idx="1"/>
          </p:nvPr>
        </p:nvSpPr>
        <p:spPr/>
        <p:txBody>
          <a:bodyPr/>
          <a:lstStyle/>
          <a:p>
            <a:r>
              <a:rPr lang="en-US" dirty="0"/>
              <a:t>Vendor (most common choice) – gives the user ability to create and submit documents, check status of submitted documents, edit and resubmit rejected documents.</a:t>
            </a:r>
          </a:p>
          <a:p>
            <a:pPr marL="0" indent="0">
              <a:buNone/>
            </a:pPr>
            <a:endParaRPr lang="en-US" dirty="0"/>
          </a:p>
          <a:p>
            <a:r>
              <a:rPr lang="en-US" dirty="0"/>
              <a:t>Vendor View Only – review documents and check status but cannot make edits.</a:t>
            </a:r>
          </a:p>
          <a:p>
            <a:pPr marL="0" indent="0">
              <a:buNone/>
            </a:pPr>
            <a:endParaRPr lang="en-US" dirty="0"/>
          </a:p>
          <a:p>
            <a:r>
              <a:rPr lang="en-US" dirty="0"/>
              <a:t>Contractor Property Shipper/Property Receiver – when transferring/receiving with Government Furnished Property, users can create and submit documents, review documents and reject documents.</a:t>
            </a:r>
          </a:p>
        </p:txBody>
      </p:sp>
      <p:sp>
        <p:nvSpPr>
          <p:cNvPr id="4" name="Footer Placeholder 3">
            <a:extLst>
              <a:ext uri="{FF2B5EF4-FFF2-40B4-BE49-F238E27FC236}">
                <a16:creationId xmlns:a16="http://schemas.microsoft.com/office/drawing/2014/main" id="{37711165-E3AD-8C14-A322-FCE3957C62A0}"/>
              </a:ext>
            </a:extLst>
          </p:cNvPr>
          <p:cNvSpPr>
            <a:spLocks noGrp="1"/>
          </p:cNvSpPr>
          <p:nvPr>
            <p:ph type="ftr" sz="quarter" idx="10"/>
          </p:nvPr>
        </p:nvSpPr>
        <p:spPr/>
        <p:txBody>
          <a:bodyPr/>
          <a:lstStyle/>
          <a:p>
            <a:pPr>
              <a:defRPr/>
            </a:pPr>
            <a:r>
              <a:rPr lang="en-US"/>
              <a:t>UNCLASSIFIED</a:t>
            </a:r>
            <a:endParaRPr lang="en-US" dirty="0"/>
          </a:p>
        </p:txBody>
      </p:sp>
      <p:sp>
        <p:nvSpPr>
          <p:cNvPr id="5" name="Slide Number Placeholder 4">
            <a:extLst>
              <a:ext uri="{FF2B5EF4-FFF2-40B4-BE49-F238E27FC236}">
                <a16:creationId xmlns:a16="http://schemas.microsoft.com/office/drawing/2014/main" id="{C380699F-142F-BBD3-F5DE-AF38514D38EA}"/>
              </a:ext>
            </a:extLst>
          </p:cNvPr>
          <p:cNvSpPr>
            <a:spLocks noGrp="1"/>
          </p:cNvSpPr>
          <p:nvPr>
            <p:ph type="sldNum" sz="quarter" idx="11"/>
          </p:nvPr>
        </p:nvSpPr>
        <p:spPr/>
        <p:txBody>
          <a:bodyPr/>
          <a:lstStyle/>
          <a:p>
            <a:pPr>
              <a:defRPr/>
            </a:pPr>
            <a:fld id="{9A6F4FE3-FA5D-4307-8D27-38A604603F9A}" type="slidenum">
              <a:rPr lang="en-US" smtClean="0"/>
              <a:pPr>
                <a:defRPr/>
              </a:pPr>
              <a:t>27</a:t>
            </a:fld>
            <a:endParaRPr lang="en-US" dirty="0"/>
          </a:p>
        </p:txBody>
      </p:sp>
    </p:spTree>
    <p:extLst>
      <p:ext uri="{BB962C8B-B14F-4D97-AF65-F5344CB8AC3E}">
        <p14:creationId xmlns:p14="http://schemas.microsoft.com/office/powerpoint/2010/main" val="1064442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Wide Area Workflow (WAWF)</a:t>
            </a:r>
          </a:p>
        </p:txBody>
      </p:sp>
      <p:sp>
        <p:nvSpPr>
          <p:cNvPr id="3" name="Content Placeholder 2"/>
          <p:cNvSpPr>
            <a:spLocks noGrp="1"/>
          </p:cNvSpPr>
          <p:nvPr>
            <p:ph idx="1"/>
          </p:nvPr>
        </p:nvSpPr>
        <p:spPr/>
        <p:txBody>
          <a:bodyPr/>
          <a:lstStyle/>
          <a:p>
            <a:r>
              <a:rPr lang="en-US" dirty="0"/>
              <a:t>First time users will need their CAGE Codes activated before they can finish registration.  A Contract Administrator (CAM) will need to be established.  A CAM appointment letter is required if the CAM is not the E-Business point of contact from the Vendor’s System for Award Management profile.</a:t>
            </a:r>
          </a:p>
          <a:p>
            <a:endParaRPr lang="en-US" dirty="0"/>
          </a:p>
          <a:p>
            <a:r>
              <a:rPr lang="en-US" dirty="0"/>
              <a:t>Passwords need to be reset every 60 days.</a:t>
            </a:r>
          </a:p>
          <a:p>
            <a:pPr marL="0" indent="0">
              <a:buNone/>
            </a:pPr>
            <a:endParaRPr lang="en-US" dirty="0"/>
          </a:p>
          <a:p>
            <a:r>
              <a:rPr lang="en-US" dirty="0"/>
              <a:t>WAWF Help Desk – 866.618.5988 (opt 1, opt 2 or 5)</a:t>
            </a:r>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28</a:t>
            </a:fld>
            <a:endParaRPr lang="en-US" dirty="0"/>
          </a:p>
        </p:txBody>
      </p:sp>
    </p:spTree>
    <p:extLst>
      <p:ext uri="{BB962C8B-B14F-4D97-AF65-F5344CB8AC3E}">
        <p14:creationId xmlns:p14="http://schemas.microsoft.com/office/powerpoint/2010/main" val="4272613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endParaRPr lang="en-US" dirty="0"/>
          </a:p>
          <a:p>
            <a:endParaRPr lang="en-US" dirty="0"/>
          </a:p>
          <a:p>
            <a:pPr marL="0" indent="0" algn="ctr">
              <a:buNone/>
            </a:pPr>
            <a:r>
              <a:rPr lang="en-US" sz="8000" dirty="0"/>
              <a:t>QUESTIONS?</a:t>
            </a:r>
          </a:p>
          <a:p>
            <a:endParaRPr lang="en-US" dirty="0"/>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29</a:t>
            </a:fld>
            <a:endParaRPr lang="en-US" dirty="0"/>
          </a:p>
        </p:txBody>
      </p:sp>
    </p:spTree>
    <p:extLst>
      <p:ext uri="{BB962C8B-B14F-4D97-AF65-F5344CB8AC3E}">
        <p14:creationId xmlns:p14="http://schemas.microsoft.com/office/powerpoint/2010/main" val="218533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Procurement Integrated Enterprise Environment (PIEE)</a:t>
            </a:r>
          </a:p>
        </p:txBody>
      </p:sp>
      <p:sp>
        <p:nvSpPr>
          <p:cNvPr id="3" name="Content Placeholder 2"/>
          <p:cNvSpPr>
            <a:spLocks noGrp="1"/>
          </p:cNvSpPr>
          <p:nvPr>
            <p:ph idx="1"/>
          </p:nvPr>
        </p:nvSpPr>
        <p:spPr/>
        <p:txBody>
          <a:bodyPr/>
          <a:lstStyle/>
          <a:p>
            <a:pPr marL="0" indent="0">
              <a:buNone/>
            </a:pPr>
            <a:r>
              <a:rPr lang="en-US" dirty="0"/>
              <a:t>PIEE Modules:</a:t>
            </a:r>
          </a:p>
          <a:p>
            <a:endParaRPr lang="en-US" dirty="0"/>
          </a:p>
          <a:p>
            <a:r>
              <a:rPr lang="en-US" dirty="0"/>
              <a:t>Wide Area Workflow (WAWF)</a:t>
            </a:r>
          </a:p>
          <a:p>
            <a:r>
              <a:rPr lang="en-US" dirty="0" err="1"/>
              <a:t>MyInvoice</a:t>
            </a:r>
            <a:endParaRPr lang="en-US" dirty="0"/>
          </a:p>
          <a:p>
            <a:pPr marL="0" indent="0">
              <a:buNone/>
            </a:pPr>
            <a:endParaRPr lang="en-US" dirty="0"/>
          </a:p>
          <a:p>
            <a:pPr marL="0" indent="0">
              <a:buNone/>
            </a:pPr>
            <a:r>
              <a:rPr lang="en-US" dirty="0"/>
              <a:t>Users must register (Vendors and Government):</a:t>
            </a:r>
          </a:p>
          <a:p>
            <a:pPr marL="0" indent="0">
              <a:buNone/>
            </a:pPr>
            <a:r>
              <a:rPr lang="en-US" dirty="0"/>
              <a:t>	</a:t>
            </a:r>
            <a:r>
              <a:rPr lang="en-US" dirty="0">
                <a:hlinkClick r:id="rId3"/>
              </a:rPr>
              <a:t>https://piee.eb.mil</a:t>
            </a:r>
            <a:endParaRPr lang="en-US" dirty="0"/>
          </a:p>
          <a:p>
            <a:pPr marL="0" indent="0">
              <a:buNone/>
            </a:pPr>
            <a:endParaRPr lang="en-US" dirty="0"/>
          </a:p>
          <a:p>
            <a:endParaRPr lang="en-US" dirty="0"/>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3</a:t>
            </a:fld>
            <a:endParaRPr lang="en-US" dirty="0"/>
          </a:p>
        </p:txBody>
      </p:sp>
    </p:spTree>
    <p:extLst>
      <p:ext uri="{BB962C8B-B14F-4D97-AF65-F5344CB8AC3E}">
        <p14:creationId xmlns:p14="http://schemas.microsoft.com/office/powerpoint/2010/main" val="3048855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Wide Area Workflow (WAWF)</a:t>
            </a:r>
          </a:p>
        </p:txBody>
      </p:sp>
      <p:sp>
        <p:nvSpPr>
          <p:cNvPr id="3" name="Content Placeholder 2"/>
          <p:cNvSpPr>
            <a:spLocks noGrp="1"/>
          </p:cNvSpPr>
          <p:nvPr>
            <p:ph idx="1"/>
          </p:nvPr>
        </p:nvSpPr>
        <p:spPr/>
        <p:txBody>
          <a:bodyPr/>
          <a:lstStyle/>
          <a:p>
            <a:pPr marL="0" indent="0">
              <a:buNone/>
            </a:pPr>
            <a:r>
              <a:rPr lang="en-US" dirty="0"/>
              <a:t>Two Defense Federal Regulation (DFAR) clauses are inserted when WAWF is the payment method:</a:t>
            </a:r>
          </a:p>
          <a:p>
            <a:pPr marL="0" indent="0">
              <a:buNone/>
            </a:pPr>
            <a:endParaRPr lang="en-US" dirty="0"/>
          </a:p>
          <a:p>
            <a:r>
              <a:rPr lang="en-US" dirty="0"/>
              <a:t>252.232-7003 - Electronic Submission of Payment Requests and Receiving Reports (referenced)</a:t>
            </a:r>
          </a:p>
          <a:p>
            <a:pPr marL="0" indent="0">
              <a:buNone/>
            </a:pPr>
            <a:endParaRPr lang="en-US" dirty="0"/>
          </a:p>
          <a:p>
            <a:r>
              <a:rPr lang="en-US" dirty="0"/>
              <a:t>252.232-7006 – Wide Area Workflow Payment Instructions (full text and fill-in)</a:t>
            </a:r>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30</a:t>
            </a:fld>
            <a:endParaRPr lang="en-US" dirty="0"/>
          </a:p>
        </p:txBody>
      </p:sp>
    </p:spTree>
    <p:extLst>
      <p:ext uri="{BB962C8B-B14F-4D97-AF65-F5344CB8AC3E}">
        <p14:creationId xmlns:p14="http://schemas.microsoft.com/office/powerpoint/2010/main" val="4050426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Wide Area Workflow (WAWF)</a:t>
            </a:r>
          </a:p>
        </p:txBody>
      </p:sp>
      <p:sp>
        <p:nvSpPr>
          <p:cNvPr id="3" name="Content Placeholder 2"/>
          <p:cNvSpPr>
            <a:spLocks noGrp="1"/>
          </p:cNvSpPr>
          <p:nvPr>
            <p:ph idx="1"/>
          </p:nvPr>
        </p:nvSpPr>
        <p:spPr/>
        <p:txBody>
          <a:bodyPr/>
          <a:lstStyle/>
          <a:p>
            <a:pPr marL="0" indent="0">
              <a:buNone/>
            </a:pPr>
            <a:r>
              <a:rPr lang="en-US" dirty="0"/>
              <a:t>From DFAR 252.232-7002(b)(1):</a:t>
            </a:r>
          </a:p>
          <a:p>
            <a:pPr marL="0" indent="0">
              <a:buNone/>
            </a:pPr>
            <a:endParaRPr lang="en-US" dirty="0"/>
          </a:p>
          <a:p>
            <a:pPr>
              <a:buFontTx/>
              <a:buChar char="-"/>
            </a:pPr>
            <a:r>
              <a:rPr lang="en-US" dirty="0"/>
              <a:t>“The only acceptable form for submission of payment requests and receiving reports is Wide Area Workflow (WAWF) </a:t>
            </a:r>
            <a:r>
              <a:rPr lang="en-US" dirty="0">
                <a:hlinkClick r:id="rId2"/>
              </a:rPr>
              <a:t>https://piee.eb.mil/</a:t>
            </a:r>
            <a:r>
              <a:rPr lang="en-US" dirty="0"/>
              <a:t>...”</a:t>
            </a:r>
          </a:p>
          <a:p>
            <a:pPr>
              <a:buFontTx/>
              <a:buChar char="-"/>
            </a:pPr>
            <a:endParaRPr lang="en-US" dirty="0"/>
          </a:p>
          <a:p>
            <a:pPr marL="0" indent="0">
              <a:buNone/>
            </a:pPr>
            <a:r>
              <a:rPr lang="en-US" dirty="0"/>
              <a:t>and (b)(2):</a:t>
            </a:r>
          </a:p>
          <a:p>
            <a:pPr marL="0" indent="0">
              <a:buNone/>
            </a:pPr>
            <a:endParaRPr lang="en-US" dirty="0"/>
          </a:p>
          <a:p>
            <a:pPr marL="0" indent="0">
              <a:buNone/>
            </a:pPr>
            <a:r>
              <a:rPr lang="en-US" dirty="0"/>
              <a:t>-   “Facsimile, email, and scanned documents are not acceptable forms of payment requests…..”</a:t>
            </a:r>
          </a:p>
          <a:p>
            <a:pPr marL="0" indent="0">
              <a:buNone/>
            </a:pPr>
            <a:endParaRPr lang="en-US" dirty="0"/>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31</a:t>
            </a:fld>
            <a:endParaRPr lang="en-US" dirty="0"/>
          </a:p>
        </p:txBody>
      </p:sp>
    </p:spTree>
    <p:extLst>
      <p:ext uri="{BB962C8B-B14F-4D97-AF65-F5344CB8AC3E}">
        <p14:creationId xmlns:p14="http://schemas.microsoft.com/office/powerpoint/2010/main" val="4208572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Wide Area Workflow (WAWF)</a:t>
            </a:r>
          </a:p>
        </p:txBody>
      </p:sp>
      <p:sp>
        <p:nvSpPr>
          <p:cNvPr id="3" name="Content Placeholder 2"/>
          <p:cNvSpPr>
            <a:spLocks noGrp="1"/>
          </p:cNvSpPr>
          <p:nvPr>
            <p:ph idx="1"/>
          </p:nvPr>
        </p:nvSpPr>
        <p:spPr/>
        <p:txBody>
          <a:bodyPr/>
          <a:lstStyle/>
          <a:p>
            <a:pPr marL="0" indent="0">
              <a:buNone/>
            </a:pPr>
            <a:r>
              <a:rPr lang="en-US" dirty="0"/>
              <a:t>Wide Area Workflow Payment Instructions (252.232-7006) provides detailed instruction about the type of document to create and who the Acceptor is.  That is, who at the government facility will process the document in order for the vendor to get paid.</a:t>
            </a:r>
          </a:p>
          <a:p>
            <a:pPr marL="0" indent="0">
              <a:buNone/>
            </a:pPr>
            <a:endParaRPr lang="en-US" dirty="0"/>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32</a:t>
            </a:fld>
            <a:endParaRPr lang="en-US" dirty="0"/>
          </a:p>
        </p:txBody>
      </p:sp>
    </p:spTree>
    <p:extLst>
      <p:ext uri="{BB962C8B-B14F-4D97-AF65-F5344CB8AC3E}">
        <p14:creationId xmlns:p14="http://schemas.microsoft.com/office/powerpoint/2010/main" val="2079427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33</a:t>
            </a:fld>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219200"/>
            <a:ext cx="8839200" cy="5165725"/>
          </a:xfrm>
        </p:spPr>
      </p:pic>
      <p:sp>
        <p:nvSpPr>
          <p:cNvPr id="9" name="Right Arrow 8"/>
          <p:cNvSpPr/>
          <p:nvPr/>
        </p:nvSpPr>
        <p:spPr>
          <a:xfrm>
            <a:off x="4549302" y="4419600"/>
            <a:ext cx="978408" cy="2286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8008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a:t>Wide Area Workflow (WAWF)</a:t>
            </a:r>
          </a:p>
        </p:txBody>
      </p:sp>
      <p:sp>
        <p:nvSpPr>
          <p:cNvPr id="4099" name="Content Placeholder 2"/>
          <p:cNvSpPr>
            <a:spLocks noGrp="1"/>
          </p:cNvSpPr>
          <p:nvPr>
            <p:ph idx="1"/>
          </p:nvPr>
        </p:nvSpPr>
        <p:spPr/>
        <p:txBody>
          <a:bodyPr/>
          <a:lstStyle/>
          <a:p>
            <a:pPr marL="0" indent="0">
              <a:buNone/>
            </a:pPr>
            <a:endParaRPr lang="en-US" dirty="0"/>
          </a:p>
          <a:p>
            <a:r>
              <a:rPr lang="en-US" dirty="0"/>
              <a:t>Three document types:</a:t>
            </a:r>
          </a:p>
          <a:p>
            <a:pPr lvl="1"/>
            <a:r>
              <a:rPr lang="en-US" dirty="0"/>
              <a:t>Invoice and Receiving Report (COMBO)</a:t>
            </a:r>
          </a:p>
          <a:p>
            <a:pPr lvl="1"/>
            <a:r>
              <a:rPr lang="en-US" dirty="0"/>
              <a:t>Invoice 2-In-1 (Services Only)</a:t>
            </a:r>
          </a:p>
          <a:p>
            <a:pPr lvl="1"/>
            <a:r>
              <a:rPr lang="en-US" dirty="0"/>
              <a:t>Construction Payment Invoice (formerly Construction and Facilities Management Invoice)</a:t>
            </a:r>
          </a:p>
        </p:txBody>
      </p:sp>
      <p:sp>
        <p:nvSpPr>
          <p:cNvPr id="4100" name="Rectangle 3"/>
          <p:cNvSpPr>
            <a:spLocks noChangeArrowheads="1"/>
          </p:cNvSpPr>
          <p:nvPr/>
        </p:nvSpPr>
        <p:spPr bwMode="auto">
          <a:xfrm>
            <a:off x="4448175" y="3244850"/>
            <a:ext cx="247650" cy="368300"/>
          </a:xfrm>
          <a:prstGeom prst="rect">
            <a:avLst/>
          </a:prstGeom>
          <a:noFill/>
          <a:ln w="9525">
            <a:noFill/>
            <a:miter lim="800000"/>
            <a:headEnd/>
            <a:tailEnd/>
          </a:ln>
        </p:spPr>
        <p:txBody>
          <a:bodyPr wrap="none">
            <a:spAutoFit/>
          </a:bodyPr>
          <a:lstStyle/>
          <a:p>
            <a:r>
              <a:rPr lang="en-US" dirty="0"/>
              <a:t> </a:t>
            </a:r>
          </a:p>
        </p:txBody>
      </p:sp>
    </p:spTree>
    <p:extLst>
      <p:ext uri="{BB962C8B-B14F-4D97-AF65-F5344CB8AC3E}">
        <p14:creationId xmlns:p14="http://schemas.microsoft.com/office/powerpoint/2010/main" val="571007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35</a:t>
            </a:fld>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27049"/>
            <a:ext cx="9067800" cy="5157876"/>
          </a:xfrm>
        </p:spPr>
      </p:pic>
      <p:sp>
        <p:nvSpPr>
          <p:cNvPr id="10" name="Right Arrow 9"/>
          <p:cNvSpPr/>
          <p:nvPr/>
        </p:nvSpPr>
        <p:spPr>
          <a:xfrm rot="16200000">
            <a:off x="8197596" y="2532888"/>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091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219199"/>
            <a:ext cx="8915400" cy="5165725"/>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36</a:t>
            </a:fld>
            <a:endParaRPr lang="en-US" dirty="0"/>
          </a:p>
        </p:txBody>
      </p:sp>
      <p:sp>
        <p:nvSpPr>
          <p:cNvPr id="7" name="Right Arrow 6"/>
          <p:cNvSpPr/>
          <p:nvPr/>
        </p:nvSpPr>
        <p:spPr>
          <a:xfrm rot="10800000">
            <a:off x="7239000" y="3642519"/>
            <a:ext cx="978408" cy="33496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00000">
            <a:off x="7238999" y="4114800"/>
            <a:ext cx="978408" cy="3048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07788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37</a:t>
            </a:fld>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1066799"/>
            <a:ext cx="8991600" cy="5318126"/>
          </a:xfrm>
        </p:spPr>
      </p:pic>
      <p:sp>
        <p:nvSpPr>
          <p:cNvPr id="9" name="Right Arrow 8"/>
          <p:cNvSpPr/>
          <p:nvPr/>
        </p:nvSpPr>
        <p:spPr>
          <a:xfrm>
            <a:off x="2743200" y="266700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02841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1143000"/>
            <a:ext cx="8991599" cy="5241925"/>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38</a:t>
            </a:fld>
            <a:endParaRPr lang="en-US" dirty="0"/>
          </a:p>
        </p:txBody>
      </p:sp>
      <p:sp>
        <p:nvSpPr>
          <p:cNvPr id="8" name="Right Arrow 7"/>
          <p:cNvSpPr/>
          <p:nvPr/>
        </p:nvSpPr>
        <p:spPr>
          <a:xfrm rot="16200000">
            <a:off x="57912" y="1847088"/>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3183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39</a:t>
            </a:fld>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1143000"/>
            <a:ext cx="8991600" cy="5241925"/>
          </a:xfrm>
        </p:spPr>
      </p:pic>
      <p:sp>
        <p:nvSpPr>
          <p:cNvPr id="9" name="Right Arrow 8"/>
          <p:cNvSpPr/>
          <p:nvPr/>
        </p:nvSpPr>
        <p:spPr>
          <a:xfrm rot="10800000">
            <a:off x="914400" y="1789395"/>
            <a:ext cx="978408" cy="3322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4639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077200" cy="533400"/>
          </a:xfrm>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a:p>
          <a:p>
            <a:endParaRPr lang="en-US" dirty="0"/>
          </a:p>
          <a:p>
            <a:pPr marL="0" indent="0" algn="ctr">
              <a:buNone/>
            </a:pPr>
            <a:r>
              <a:rPr lang="en-US" sz="6000" dirty="0"/>
              <a:t>PIEE REGISTRATION</a:t>
            </a:r>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4</a:t>
            </a:fld>
            <a:endParaRPr lang="en-US" dirty="0"/>
          </a:p>
        </p:txBody>
      </p:sp>
    </p:spTree>
    <p:extLst>
      <p:ext uri="{BB962C8B-B14F-4D97-AF65-F5344CB8AC3E}">
        <p14:creationId xmlns:p14="http://schemas.microsoft.com/office/powerpoint/2010/main" val="218734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40</a:t>
            </a:fld>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219200"/>
            <a:ext cx="8839200" cy="5089525"/>
          </a:xfrm>
        </p:spPr>
      </p:pic>
      <p:sp>
        <p:nvSpPr>
          <p:cNvPr id="9" name="Right Arrow 8"/>
          <p:cNvSpPr/>
          <p:nvPr/>
        </p:nvSpPr>
        <p:spPr>
          <a:xfrm rot="10800000">
            <a:off x="1447800" y="5932043"/>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8061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41</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 y="1219200"/>
            <a:ext cx="8763000" cy="5105400"/>
          </a:xfrm>
        </p:spPr>
      </p:pic>
      <p:sp>
        <p:nvSpPr>
          <p:cNvPr id="7" name="Down Arrow 6"/>
          <p:cNvSpPr/>
          <p:nvPr/>
        </p:nvSpPr>
        <p:spPr>
          <a:xfrm>
            <a:off x="76200" y="4724400"/>
            <a:ext cx="484632" cy="105460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8160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42</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 y="1295400"/>
            <a:ext cx="8839200" cy="5029200"/>
          </a:xfrm>
        </p:spPr>
      </p:pic>
      <p:sp>
        <p:nvSpPr>
          <p:cNvPr id="7" name="Right Arrow 6"/>
          <p:cNvSpPr/>
          <p:nvPr/>
        </p:nvSpPr>
        <p:spPr>
          <a:xfrm rot="5400000">
            <a:off x="-230493" y="5107293"/>
            <a:ext cx="1098017"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51368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43</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 y="914400"/>
            <a:ext cx="8915400" cy="5470525"/>
          </a:xfrm>
        </p:spPr>
      </p:pic>
      <p:sp>
        <p:nvSpPr>
          <p:cNvPr id="8" name="Down Arrow 7"/>
          <p:cNvSpPr/>
          <p:nvPr/>
        </p:nvSpPr>
        <p:spPr>
          <a:xfrm>
            <a:off x="76200" y="4495800"/>
            <a:ext cx="308043" cy="97840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4603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44</a:t>
            </a:fld>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 y="914400"/>
            <a:ext cx="8991600" cy="5470525"/>
          </a:xfrm>
        </p:spPr>
      </p:pic>
      <p:sp>
        <p:nvSpPr>
          <p:cNvPr id="9" name="Right Arrow 8"/>
          <p:cNvSpPr/>
          <p:nvPr/>
        </p:nvSpPr>
        <p:spPr>
          <a:xfrm rot="5400000">
            <a:off x="1866900" y="1028700"/>
            <a:ext cx="762000" cy="3810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1673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45</a:t>
            </a:fld>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1295400"/>
            <a:ext cx="8686800" cy="4876800"/>
          </a:xfrm>
        </p:spPr>
      </p:pic>
    </p:spTree>
    <p:extLst>
      <p:ext uri="{BB962C8B-B14F-4D97-AF65-F5344CB8AC3E}">
        <p14:creationId xmlns:p14="http://schemas.microsoft.com/office/powerpoint/2010/main" val="2444710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46</a:t>
            </a:fld>
            <a:endParaRPr lang="en-US" dirty="0"/>
          </a:p>
        </p:txBody>
      </p:sp>
      <p:pic>
        <p:nvPicPr>
          <p:cNvPr id="11" name="Content Placeholder 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 y="914400"/>
            <a:ext cx="8991600" cy="5410200"/>
          </a:xfrm>
        </p:spPr>
      </p:pic>
      <p:sp>
        <p:nvSpPr>
          <p:cNvPr id="12" name="Down Arrow 11"/>
          <p:cNvSpPr/>
          <p:nvPr/>
        </p:nvSpPr>
        <p:spPr>
          <a:xfrm rot="10800000">
            <a:off x="6442584" y="2971800"/>
            <a:ext cx="308043" cy="7620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37253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47</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1" y="914400"/>
            <a:ext cx="8839200" cy="5470525"/>
          </a:xfrm>
        </p:spPr>
      </p:pic>
    </p:spTree>
    <p:extLst>
      <p:ext uri="{BB962C8B-B14F-4D97-AF65-F5344CB8AC3E}">
        <p14:creationId xmlns:p14="http://schemas.microsoft.com/office/powerpoint/2010/main" val="4058517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914400"/>
            <a:ext cx="9067800" cy="5470525"/>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48</a:t>
            </a:fld>
            <a:endParaRPr lang="en-US" dirty="0"/>
          </a:p>
        </p:txBody>
      </p:sp>
      <p:sp>
        <p:nvSpPr>
          <p:cNvPr id="7" name="Down Arrow 6"/>
          <p:cNvSpPr/>
          <p:nvPr/>
        </p:nvSpPr>
        <p:spPr>
          <a:xfrm>
            <a:off x="197427" y="4648200"/>
            <a:ext cx="308043" cy="7620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870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49</a:t>
            </a:fld>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914400"/>
            <a:ext cx="8839200" cy="5470525"/>
          </a:xfrm>
        </p:spPr>
      </p:pic>
    </p:spTree>
    <p:extLst>
      <p:ext uri="{BB962C8B-B14F-4D97-AF65-F5344CB8AC3E}">
        <p14:creationId xmlns:p14="http://schemas.microsoft.com/office/powerpoint/2010/main" val="1084517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5</a:t>
            </a:fld>
            <a:endParaRPr lang="en-US" dirty="0"/>
          </a:p>
        </p:txBody>
      </p:sp>
      <p:pic>
        <p:nvPicPr>
          <p:cNvPr id="10" name="Content Placeholder 9" descr="Graphical user interface, website">
            <a:extLst>
              <a:ext uri="{FF2B5EF4-FFF2-40B4-BE49-F238E27FC236}">
                <a16:creationId xmlns:a16="http://schemas.microsoft.com/office/drawing/2014/main" id="{E16CAA6B-991E-4CE1-FE0F-91C6389609C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 y="1295400"/>
            <a:ext cx="8991600" cy="5029200"/>
          </a:xfrm>
        </p:spPr>
      </p:pic>
      <p:sp>
        <p:nvSpPr>
          <p:cNvPr id="11" name="Arrow: Right 10">
            <a:extLst>
              <a:ext uri="{FF2B5EF4-FFF2-40B4-BE49-F238E27FC236}">
                <a16:creationId xmlns:a16="http://schemas.microsoft.com/office/drawing/2014/main" id="{B06B41A2-C302-AC87-46D3-6482B3C8E6D4}"/>
              </a:ext>
            </a:extLst>
          </p:cNvPr>
          <p:cNvSpPr/>
          <p:nvPr/>
        </p:nvSpPr>
        <p:spPr>
          <a:xfrm rot="16200000">
            <a:off x="7687056" y="2599944"/>
            <a:ext cx="960120" cy="484632"/>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03056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50</a:t>
            </a:fld>
            <a:endParaRPr lang="en-US" dirty="0"/>
          </a:p>
        </p:txBody>
      </p:sp>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 y="914400"/>
            <a:ext cx="8839200" cy="5410200"/>
          </a:xfrm>
        </p:spPr>
      </p:pic>
      <p:sp>
        <p:nvSpPr>
          <p:cNvPr id="11" name="Down Arrow 10"/>
          <p:cNvSpPr/>
          <p:nvPr/>
        </p:nvSpPr>
        <p:spPr>
          <a:xfrm>
            <a:off x="3352800" y="914400"/>
            <a:ext cx="308043" cy="7620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3494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51</a:t>
            </a:fld>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1066799"/>
            <a:ext cx="8991599" cy="5318125"/>
          </a:xfrm>
        </p:spPr>
      </p:pic>
      <p:sp>
        <p:nvSpPr>
          <p:cNvPr id="9" name="Down Arrow 8"/>
          <p:cNvSpPr/>
          <p:nvPr/>
        </p:nvSpPr>
        <p:spPr>
          <a:xfrm rot="5400000">
            <a:off x="4646578" y="2059022"/>
            <a:ext cx="308043" cy="7620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0844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52</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 y="914400"/>
            <a:ext cx="8839200" cy="5410200"/>
          </a:xfrm>
        </p:spPr>
      </p:pic>
      <p:sp>
        <p:nvSpPr>
          <p:cNvPr id="10" name="Down Arrow 9"/>
          <p:cNvSpPr/>
          <p:nvPr/>
        </p:nvSpPr>
        <p:spPr>
          <a:xfrm>
            <a:off x="242455" y="4419600"/>
            <a:ext cx="484632" cy="97840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2929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53</a:t>
            </a:fld>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 y="914400"/>
            <a:ext cx="8991600" cy="5470525"/>
          </a:xfrm>
        </p:spPr>
      </p:pic>
    </p:spTree>
    <p:extLst>
      <p:ext uri="{BB962C8B-B14F-4D97-AF65-F5344CB8AC3E}">
        <p14:creationId xmlns:p14="http://schemas.microsoft.com/office/powerpoint/2010/main" val="1465459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54</a:t>
            </a:fld>
            <a:endParaRPr lang="en-US" dirty="0"/>
          </a:p>
        </p:txBody>
      </p:sp>
      <p:pic>
        <p:nvPicPr>
          <p:cNvPr id="10" name="Content Placeholder 9">
            <a:extLst>
              <a:ext uri="{FF2B5EF4-FFF2-40B4-BE49-F238E27FC236}">
                <a16:creationId xmlns:a16="http://schemas.microsoft.com/office/drawing/2014/main" id="{D04EB6EB-5E7F-5AE4-2A26-61A51C45D6E5}"/>
              </a:ext>
            </a:extLst>
          </p:cNvPr>
          <p:cNvPicPr>
            <a:picLocks noGrp="1" noChangeAspect="1"/>
          </p:cNvPicPr>
          <p:nvPr>
            <p:ph idx="1"/>
          </p:nvPr>
        </p:nvPicPr>
        <p:blipFill>
          <a:blip r:embed="rId3"/>
          <a:stretch>
            <a:fillRect/>
          </a:stretch>
        </p:blipFill>
        <p:spPr>
          <a:xfrm>
            <a:off x="152400" y="1143000"/>
            <a:ext cx="8839200" cy="5241925"/>
          </a:xfrm>
        </p:spPr>
      </p:pic>
    </p:spTree>
    <p:extLst>
      <p:ext uri="{BB962C8B-B14F-4D97-AF65-F5344CB8AC3E}">
        <p14:creationId xmlns:p14="http://schemas.microsoft.com/office/powerpoint/2010/main" val="30962908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8600" y="1926465"/>
            <a:ext cx="8693239" cy="3840163"/>
          </a:xfrm>
        </p:spPr>
        <p:txBody>
          <a:bodyPr/>
          <a:lstStyle/>
          <a:p>
            <a:pPr marL="0" indent="0">
              <a:buNone/>
            </a:pPr>
            <a:r>
              <a:rPr lang="en-US" sz="4000" dirty="0"/>
              <a:t>When uploading documents:</a:t>
            </a:r>
          </a:p>
          <a:p>
            <a:pPr marL="0" indent="0">
              <a:buNone/>
            </a:pPr>
            <a:endParaRPr lang="en-US" dirty="0"/>
          </a:p>
          <a:p>
            <a:pPr marL="0" indent="0">
              <a:buNone/>
            </a:pPr>
            <a:r>
              <a:rPr lang="en-US" sz="4000" dirty="0"/>
              <a:t>Filenames must contain letters and numbers </a:t>
            </a:r>
            <a:r>
              <a:rPr lang="en-US" sz="4000" b="1" dirty="0"/>
              <a:t>only</a:t>
            </a:r>
            <a:r>
              <a:rPr lang="en-US" sz="4000" dirty="0"/>
              <a:t>.  No special characters or spaces are allowed.</a:t>
            </a:r>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55</a:t>
            </a:fld>
            <a:endParaRPr lang="en-US" dirty="0"/>
          </a:p>
        </p:txBody>
      </p:sp>
    </p:spTree>
    <p:extLst>
      <p:ext uri="{BB962C8B-B14F-4D97-AF65-F5344CB8AC3E}">
        <p14:creationId xmlns:p14="http://schemas.microsoft.com/office/powerpoint/2010/main" val="9049139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stretch>
            <a:fillRect/>
          </a:stretch>
        </p:blipFill>
        <p:spPr>
          <a:xfrm>
            <a:off x="76200" y="1143000"/>
            <a:ext cx="8915399" cy="5241925"/>
          </a:xfrm>
          <a:prstGeom prst="rect">
            <a:avLst/>
          </a:prstGeo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56</a:t>
            </a:fld>
            <a:endParaRPr lang="en-US" dirty="0"/>
          </a:p>
        </p:txBody>
      </p:sp>
      <p:sp>
        <p:nvSpPr>
          <p:cNvPr id="7" name="Right Arrow 6"/>
          <p:cNvSpPr/>
          <p:nvPr/>
        </p:nvSpPr>
        <p:spPr>
          <a:xfrm rot="10800000">
            <a:off x="4343400" y="213360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2629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8396"/>
            <a:ext cx="8229600" cy="609600"/>
          </a:xfrm>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57</a:t>
            </a:fld>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 y="914400"/>
            <a:ext cx="8915400" cy="5470525"/>
          </a:xfrm>
        </p:spPr>
      </p:pic>
      <p:sp>
        <p:nvSpPr>
          <p:cNvPr id="9" name="Right Arrow 8"/>
          <p:cNvSpPr/>
          <p:nvPr/>
        </p:nvSpPr>
        <p:spPr>
          <a:xfrm rot="5400000">
            <a:off x="-181079" y="4666488"/>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59070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Comments are required when a payment request is rejected by the Government (why was it rejected).  </a:t>
            </a:r>
          </a:p>
          <a:p>
            <a:endParaRPr lang="en-US" dirty="0"/>
          </a:p>
          <a:p>
            <a:r>
              <a:rPr lang="en-US" dirty="0"/>
              <a:t>Comments are also required by the vendor in certain cases, such as when an item is UID exempt or submitting a “final after final” invoice, as examples.</a:t>
            </a:r>
          </a:p>
          <a:p>
            <a:endParaRPr lang="en-US" dirty="0"/>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58</a:t>
            </a:fld>
            <a:endParaRPr lang="en-US" dirty="0"/>
          </a:p>
        </p:txBody>
      </p:sp>
    </p:spTree>
    <p:extLst>
      <p:ext uri="{BB962C8B-B14F-4D97-AF65-F5344CB8AC3E}">
        <p14:creationId xmlns:p14="http://schemas.microsoft.com/office/powerpoint/2010/main" val="17668493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59</a:t>
            </a:fld>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 y="1219200"/>
            <a:ext cx="8915400" cy="5105400"/>
          </a:xfrm>
        </p:spPr>
      </p:pic>
    </p:spTree>
    <p:extLst>
      <p:ext uri="{BB962C8B-B14F-4D97-AF65-F5344CB8AC3E}">
        <p14:creationId xmlns:p14="http://schemas.microsoft.com/office/powerpoint/2010/main" val="3818537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246A-E835-D63D-CA1F-79D3DB124FCA}"/>
              </a:ext>
            </a:extLst>
          </p:cNvPr>
          <p:cNvSpPr>
            <a:spLocks noGrp="1"/>
          </p:cNvSpPr>
          <p:nvPr>
            <p:ph type="title"/>
          </p:nvPr>
        </p:nvSpPr>
        <p:spPr/>
        <p:txBody>
          <a:bodyPr/>
          <a:lstStyle/>
          <a:p>
            <a:endParaRPr lang="en-US"/>
          </a:p>
        </p:txBody>
      </p:sp>
      <p:pic>
        <p:nvPicPr>
          <p:cNvPr id="7" name="Content Placeholder 6" descr="Graphical user interface, application">
            <a:extLst>
              <a:ext uri="{FF2B5EF4-FFF2-40B4-BE49-F238E27FC236}">
                <a16:creationId xmlns:a16="http://schemas.microsoft.com/office/drawing/2014/main" id="{5C6561EF-316C-B986-94E5-13ED734BA2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1295400"/>
            <a:ext cx="8915400" cy="5029200"/>
          </a:xfrm>
        </p:spPr>
      </p:pic>
      <p:sp>
        <p:nvSpPr>
          <p:cNvPr id="4" name="Footer Placeholder 3">
            <a:extLst>
              <a:ext uri="{FF2B5EF4-FFF2-40B4-BE49-F238E27FC236}">
                <a16:creationId xmlns:a16="http://schemas.microsoft.com/office/drawing/2014/main" id="{C002101A-6909-53C4-06BD-267E7AED4665}"/>
              </a:ext>
            </a:extLst>
          </p:cNvPr>
          <p:cNvSpPr>
            <a:spLocks noGrp="1"/>
          </p:cNvSpPr>
          <p:nvPr>
            <p:ph type="ftr" sz="quarter" idx="10"/>
          </p:nvPr>
        </p:nvSpPr>
        <p:spPr/>
        <p:txBody>
          <a:bodyPr/>
          <a:lstStyle/>
          <a:p>
            <a:pPr>
              <a:defRPr/>
            </a:pPr>
            <a:r>
              <a:rPr lang="en-US"/>
              <a:t>UNCLASSIFIED</a:t>
            </a:r>
            <a:endParaRPr lang="en-US" dirty="0"/>
          </a:p>
        </p:txBody>
      </p:sp>
      <p:sp>
        <p:nvSpPr>
          <p:cNvPr id="5" name="Slide Number Placeholder 4">
            <a:extLst>
              <a:ext uri="{FF2B5EF4-FFF2-40B4-BE49-F238E27FC236}">
                <a16:creationId xmlns:a16="http://schemas.microsoft.com/office/drawing/2014/main" id="{9AC6BBDF-5957-BF1C-3DF3-D8706E7C047E}"/>
              </a:ext>
            </a:extLst>
          </p:cNvPr>
          <p:cNvSpPr>
            <a:spLocks noGrp="1"/>
          </p:cNvSpPr>
          <p:nvPr>
            <p:ph type="sldNum" sz="quarter" idx="11"/>
          </p:nvPr>
        </p:nvSpPr>
        <p:spPr/>
        <p:txBody>
          <a:bodyPr/>
          <a:lstStyle/>
          <a:p>
            <a:pPr>
              <a:defRPr/>
            </a:pPr>
            <a:fld id="{9A6F4FE3-FA5D-4307-8D27-38A604603F9A}" type="slidenum">
              <a:rPr lang="en-US" smtClean="0"/>
              <a:pPr>
                <a:defRPr/>
              </a:pPr>
              <a:t>6</a:t>
            </a:fld>
            <a:endParaRPr lang="en-US" dirty="0"/>
          </a:p>
        </p:txBody>
      </p:sp>
      <p:sp>
        <p:nvSpPr>
          <p:cNvPr id="8" name="Arrow: Right 7">
            <a:extLst>
              <a:ext uri="{FF2B5EF4-FFF2-40B4-BE49-F238E27FC236}">
                <a16:creationId xmlns:a16="http://schemas.microsoft.com/office/drawing/2014/main" id="{6FF203FD-0E3B-032B-9648-74FFE0D6D6B3}"/>
              </a:ext>
            </a:extLst>
          </p:cNvPr>
          <p:cNvSpPr/>
          <p:nvPr/>
        </p:nvSpPr>
        <p:spPr>
          <a:xfrm rot="10800000">
            <a:off x="1295400" y="5839968"/>
            <a:ext cx="978408" cy="484632"/>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07067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52400" y="1219200"/>
            <a:ext cx="8915400" cy="5105400"/>
          </a:xfrm>
          <a:prstGeom prst="rect">
            <a:avLst/>
          </a:prstGeo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60</a:t>
            </a:fld>
            <a:endParaRPr lang="en-US" dirty="0"/>
          </a:p>
        </p:txBody>
      </p:sp>
      <p:sp>
        <p:nvSpPr>
          <p:cNvPr id="7" name="Right Arrow 6"/>
          <p:cNvSpPr/>
          <p:nvPr/>
        </p:nvSpPr>
        <p:spPr>
          <a:xfrm rot="10800000">
            <a:off x="1828800" y="289560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3531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52401" y="1219200"/>
            <a:ext cx="8839200" cy="5165725"/>
          </a:xfrm>
          <a:prstGeom prst="rect">
            <a:avLst/>
          </a:prstGeo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61</a:t>
            </a:fld>
            <a:endParaRPr lang="en-US" dirty="0"/>
          </a:p>
        </p:txBody>
      </p:sp>
      <p:sp>
        <p:nvSpPr>
          <p:cNvPr id="7" name="Down Arrow 6"/>
          <p:cNvSpPr/>
          <p:nvPr/>
        </p:nvSpPr>
        <p:spPr>
          <a:xfrm>
            <a:off x="223736" y="4800600"/>
            <a:ext cx="304800" cy="97840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4902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52400" y="1219200"/>
            <a:ext cx="8839199" cy="5165725"/>
          </a:xfrm>
          <a:prstGeom prst="rect">
            <a:avLst/>
          </a:prstGeo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62</a:t>
            </a:fld>
            <a:endParaRPr lang="en-US" dirty="0"/>
          </a:p>
        </p:txBody>
      </p:sp>
    </p:spTree>
    <p:extLst>
      <p:ext uri="{BB962C8B-B14F-4D97-AF65-F5344CB8AC3E}">
        <p14:creationId xmlns:p14="http://schemas.microsoft.com/office/powerpoint/2010/main" val="25653040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52400" y="1295400"/>
            <a:ext cx="8839199" cy="4953000"/>
          </a:xfrm>
          <a:prstGeom prst="rect">
            <a:avLst/>
          </a:prstGeo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63</a:t>
            </a:fld>
            <a:endParaRPr lang="en-US" dirty="0"/>
          </a:p>
        </p:txBody>
      </p:sp>
    </p:spTree>
    <p:extLst>
      <p:ext uri="{BB962C8B-B14F-4D97-AF65-F5344CB8AC3E}">
        <p14:creationId xmlns:p14="http://schemas.microsoft.com/office/powerpoint/2010/main" val="35286677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1295400"/>
            <a:ext cx="8686800" cy="4953000"/>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64</a:t>
            </a:fld>
            <a:endParaRPr lang="en-US" dirty="0"/>
          </a:p>
        </p:txBody>
      </p:sp>
    </p:spTree>
    <p:extLst>
      <p:ext uri="{BB962C8B-B14F-4D97-AF65-F5344CB8AC3E}">
        <p14:creationId xmlns:p14="http://schemas.microsoft.com/office/powerpoint/2010/main" val="9083754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65</a:t>
            </a:fld>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318" y="914400"/>
            <a:ext cx="8915401" cy="5502275"/>
          </a:xfrm>
        </p:spPr>
      </p:pic>
      <p:sp>
        <p:nvSpPr>
          <p:cNvPr id="9" name="Down Arrow 8"/>
          <p:cNvSpPr/>
          <p:nvPr/>
        </p:nvSpPr>
        <p:spPr>
          <a:xfrm rot="5400000">
            <a:off x="797133" y="1491598"/>
            <a:ext cx="484632" cy="70729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1182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66</a:t>
            </a:fld>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914400"/>
            <a:ext cx="8991600" cy="5470525"/>
          </a:xfrm>
        </p:spPr>
      </p:pic>
      <p:sp>
        <p:nvSpPr>
          <p:cNvPr id="9" name="Down Arrow 8"/>
          <p:cNvSpPr/>
          <p:nvPr/>
        </p:nvSpPr>
        <p:spPr>
          <a:xfrm rot="5400000">
            <a:off x="1025733" y="5298867"/>
            <a:ext cx="484632" cy="70729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7121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67</a:t>
            </a:fld>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219200"/>
            <a:ext cx="8991600" cy="5197475"/>
          </a:xfrm>
        </p:spPr>
      </p:pic>
    </p:spTree>
    <p:extLst>
      <p:ext uri="{BB962C8B-B14F-4D97-AF65-F5344CB8AC3E}">
        <p14:creationId xmlns:p14="http://schemas.microsoft.com/office/powerpoint/2010/main" val="33292387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3840163"/>
          </a:xfrm>
        </p:spPr>
        <p:txBody>
          <a:bodyPr/>
          <a:lstStyle/>
          <a:p>
            <a:pPr marL="0" indent="0">
              <a:buNone/>
            </a:pPr>
            <a:r>
              <a:rPr lang="en-US" dirty="0"/>
              <a:t>Payment requests can suspend if they are incorrect </a:t>
            </a:r>
            <a:r>
              <a:rPr lang="en-US" b="1" i="1" dirty="0"/>
              <a:t>OR </a:t>
            </a:r>
            <a:r>
              <a:rPr lang="en-US" dirty="0"/>
              <a:t>correct.  Some examples:</a:t>
            </a:r>
          </a:p>
          <a:p>
            <a:pPr marL="0" indent="0">
              <a:buNone/>
            </a:pPr>
            <a:endParaRPr lang="en-US" b="1" i="1" dirty="0"/>
          </a:p>
          <a:p>
            <a:r>
              <a:rPr lang="en-US" dirty="0"/>
              <a:t>Obvious mistakes (wrong/mistyped CLIN, amount requested exceeds amount available)</a:t>
            </a:r>
          </a:p>
          <a:p>
            <a:r>
              <a:rPr lang="en-US" dirty="0"/>
              <a:t>Vendor expired in CEFT (SAM)</a:t>
            </a:r>
          </a:p>
          <a:p>
            <a:r>
              <a:rPr lang="en-US" dirty="0"/>
              <a:t>If shipping charges are added (FAR 52.247-29)</a:t>
            </a:r>
          </a:p>
          <a:p>
            <a:r>
              <a:rPr lang="en-US" dirty="0"/>
              <a:t>Variations in quantities (FAR 52.211-16)</a:t>
            </a:r>
          </a:p>
          <a:p>
            <a:endParaRPr lang="en-US" dirty="0"/>
          </a:p>
          <a:p>
            <a:pPr marL="0" indent="0">
              <a:buNone/>
            </a:pPr>
            <a:r>
              <a:rPr lang="en-US" dirty="0"/>
              <a:t>If the latter two are authorized by contract clause, DFAS will regenerate and the status will change to PROCESSED in WAWF.</a:t>
            </a:r>
          </a:p>
          <a:p>
            <a:endParaRPr lang="en-US" dirty="0"/>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68</a:t>
            </a:fld>
            <a:endParaRPr lang="en-US" dirty="0"/>
          </a:p>
        </p:txBody>
      </p:sp>
    </p:spTree>
    <p:extLst>
      <p:ext uri="{BB962C8B-B14F-4D97-AF65-F5344CB8AC3E}">
        <p14:creationId xmlns:p14="http://schemas.microsoft.com/office/powerpoint/2010/main" val="19751277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6B7DC-75CE-F1CB-6C34-A9152EB18898}"/>
              </a:ext>
            </a:extLst>
          </p:cNvPr>
          <p:cNvSpPr>
            <a:spLocks noGrp="1"/>
          </p:cNvSpPr>
          <p:nvPr>
            <p:ph type="title"/>
          </p:nvPr>
        </p:nvSpPr>
        <p:spPr/>
        <p:txBody>
          <a:bodyPr/>
          <a:lstStyle/>
          <a:p>
            <a:r>
              <a:rPr lang="en-US" dirty="0"/>
              <a:t>Construction and Facilities Management Invoice</a:t>
            </a:r>
          </a:p>
        </p:txBody>
      </p:sp>
      <p:sp>
        <p:nvSpPr>
          <p:cNvPr id="4" name="Footer Placeholder 3">
            <a:extLst>
              <a:ext uri="{FF2B5EF4-FFF2-40B4-BE49-F238E27FC236}">
                <a16:creationId xmlns:a16="http://schemas.microsoft.com/office/drawing/2014/main" id="{C240C504-0729-B461-F91A-07DFEA3E95FD}"/>
              </a:ext>
            </a:extLst>
          </p:cNvPr>
          <p:cNvSpPr>
            <a:spLocks noGrp="1"/>
          </p:cNvSpPr>
          <p:nvPr>
            <p:ph type="ftr" sz="quarter" idx="10"/>
          </p:nvPr>
        </p:nvSpPr>
        <p:spPr/>
        <p:txBody>
          <a:bodyPr/>
          <a:lstStyle/>
          <a:p>
            <a:pPr>
              <a:defRPr/>
            </a:pPr>
            <a:r>
              <a:rPr lang="en-US"/>
              <a:t>UNCLASSIFIED</a:t>
            </a:r>
            <a:endParaRPr lang="en-US" dirty="0"/>
          </a:p>
        </p:txBody>
      </p:sp>
      <p:sp>
        <p:nvSpPr>
          <p:cNvPr id="5" name="Slide Number Placeholder 4">
            <a:extLst>
              <a:ext uri="{FF2B5EF4-FFF2-40B4-BE49-F238E27FC236}">
                <a16:creationId xmlns:a16="http://schemas.microsoft.com/office/drawing/2014/main" id="{C47FFD3F-BFB2-F92C-5A54-45232B480E6B}"/>
              </a:ext>
            </a:extLst>
          </p:cNvPr>
          <p:cNvSpPr>
            <a:spLocks noGrp="1"/>
          </p:cNvSpPr>
          <p:nvPr>
            <p:ph type="sldNum" sz="quarter" idx="11"/>
          </p:nvPr>
        </p:nvSpPr>
        <p:spPr/>
        <p:txBody>
          <a:bodyPr/>
          <a:lstStyle/>
          <a:p>
            <a:pPr>
              <a:defRPr/>
            </a:pPr>
            <a:fld id="{9A6F4FE3-FA5D-4307-8D27-38A604603F9A}" type="slidenum">
              <a:rPr lang="en-US" smtClean="0"/>
              <a:pPr>
                <a:defRPr/>
              </a:pPr>
              <a:t>69</a:t>
            </a:fld>
            <a:endParaRPr lang="en-US" dirty="0"/>
          </a:p>
        </p:txBody>
      </p:sp>
      <p:pic>
        <p:nvPicPr>
          <p:cNvPr id="11" name="Content Placeholder 10" descr="Graphical user interface, text, application">
            <a:extLst>
              <a:ext uri="{FF2B5EF4-FFF2-40B4-BE49-F238E27FC236}">
                <a16:creationId xmlns:a16="http://schemas.microsoft.com/office/drawing/2014/main" id="{D0C7D7B3-97AA-666B-AC27-32654B162BC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905000"/>
            <a:ext cx="8839200" cy="4343400"/>
          </a:xfrm>
        </p:spPr>
      </p:pic>
      <p:sp>
        <p:nvSpPr>
          <p:cNvPr id="12" name="Arrow: Left 11">
            <a:extLst>
              <a:ext uri="{FF2B5EF4-FFF2-40B4-BE49-F238E27FC236}">
                <a16:creationId xmlns:a16="http://schemas.microsoft.com/office/drawing/2014/main" id="{74342D6E-69F2-A171-9DA8-58B3FE330F23}"/>
              </a:ext>
            </a:extLst>
          </p:cNvPr>
          <p:cNvSpPr/>
          <p:nvPr/>
        </p:nvSpPr>
        <p:spPr>
          <a:xfrm>
            <a:off x="2286000" y="4041140"/>
            <a:ext cx="978408" cy="484632"/>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949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7</a:t>
            </a:fld>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 y="1295400"/>
            <a:ext cx="8991600" cy="5089525"/>
          </a:xfrm>
        </p:spPr>
      </p:pic>
      <p:sp>
        <p:nvSpPr>
          <p:cNvPr id="11" name="Right Arrow 10"/>
          <p:cNvSpPr/>
          <p:nvPr/>
        </p:nvSpPr>
        <p:spPr>
          <a:xfrm rot="10800000">
            <a:off x="1219200" y="533400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40186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89B16-0A32-9CF8-A9A5-00B45C0505EB}"/>
              </a:ext>
            </a:extLst>
          </p:cNvPr>
          <p:cNvSpPr>
            <a:spLocks noGrp="1"/>
          </p:cNvSpPr>
          <p:nvPr>
            <p:ph type="title"/>
          </p:nvPr>
        </p:nvSpPr>
        <p:spPr/>
        <p:txBody>
          <a:bodyPr/>
          <a:lstStyle/>
          <a:p>
            <a:r>
              <a:rPr lang="en-US" dirty="0"/>
              <a:t>Construction and Facilities Management Invoice</a:t>
            </a:r>
          </a:p>
        </p:txBody>
      </p:sp>
      <p:sp>
        <p:nvSpPr>
          <p:cNvPr id="4" name="Footer Placeholder 3">
            <a:extLst>
              <a:ext uri="{FF2B5EF4-FFF2-40B4-BE49-F238E27FC236}">
                <a16:creationId xmlns:a16="http://schemas.microsoft.com/office/drawing/2014/main" id="{3080161F-DC1D-AFCE-9304-A419F22A8719}"/>
              </a:ext>
            </a:extLst>
          </p:cNvPr>
          <p:cNvSpPr>
            <a:spLocks noGrp="1"/>
          </p:cNvSpPr>
          <p:nvPr>
            <p:ph type="ftr" sz="quarter" idx="10"/>
          </p:nvPr>
        </p:nvSpPr>
        <p:spPr/>
        <p:txBody>
          <a:bodyPr/>
          <a:lstStyle/>
          <a:p>
            <a:pPr>
              <a:defRPr/>
            </a:pPr>
            <a:r>
              <a:rPr lang="en-US"/>
              <a:t>UNCLASSIFIED</a:t>
            </a:r>
            <a:endParaRPr lang="en-US" dirty="0"/>
          </a:p>
        </p:txBody>
      </p:sp>
      <p:sp>
        <p:nvSpPr>
          <p:cNvPr id="5" name="Slide Number Placeholder 4">
            <a:extLst>
              <a:ext uri="{FF2B5EF4-FFF2-40B4-BE49-F238E27FC236}">
                <a16:creationId xmlns:a16="http://schemas.microsoft.com/office/drawing/2014/main" id="{CCE1D2BD-4AC1-4C02-AE59-191377EAB2A4}"/>
              </a:ext>
            </a:extLst>
          </p:cNvPr>
          <p:cNvSpPr>
            <a:spLocks noGrp="1"/>
          </p:cNvSpPr>
          <p:nvPr>
            <p:ph type="sldNum" sz="quarter" idx="11"/>
          </p:nvPr>
        </p:nvSpPr>
        <p:spPr/>
        <p:txBody>
          <a:bodyPr/>
          <a:lstStyle/>
          <a:p>
            <a:pPr>
              <a:defRPr/>
            </a:pPr>
            <a:fld id="{9A6F4FE3-FA5D-4307-8D27-38A604603F9A}" type="slidenum">
              <a:rPr lang="en-US" smtClean="0"/>
              <a:pPr>
                <a:defRPr/>
              </a:pPr>
              <a:t>70</a:t>
            </a:fld>
            <a:endParaRPr lang="en-US" dirty="0"/>
          </a:p>
        </p:txBody>
      </p:sp>
      <p:pic>
        <p:nvPicPr>
          <p:cNvPr id="8" name="Content Placeholder 7" descr="Graphical user interface, chart">
            <a:extLst>
              <a:ext uri="{FF2B5EF4-FFF2-40B4-BE49-F238E27FC236}">
                <a16:creationId xmlns:a16="http://schemas.microsoft.com/office/drawing/2014/main" id="{6CEFE702-7A88-6C1A-2591-A6B84DFAB7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981200"/>
            <a:ext cx="8686800" cy="4403725"/>
          </a:xfrm>
        </p:spPr>
      </p:pic>
    </p:spTree>
    <p:extLst>
      <p:ext uri="{BB962C8B-B14F-4D97-AF65-F5344CB8AC3E}">
        <p14:creationId xmlns:p14="http://schemas.microsoft.com/office/powerpoint/2010/main" val="5004387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43F5B-BF58-0629-6DE2-5DDB1FA1B3DF}"/>
              </a:ext>
            </a:extLst>
          </p:cNvPr>
          <p:cNvSpPr>
            <a:spLocks noGrp="1"/>
          </p:cNvSpPr>
          <p:nvPr>
            <p:ph type="title"/>
          </p:nvPr>
        </p:nvSpPr>
        <p:spPr/>
        <p:txBody>
          <a:bodyPr/>
          <a:lstStyle/>
          <a:p>
            <a:endParaRPr lang="en-US"/>
          </a:p>
        </p:txBody>
      </p:sp>
      <p:pic>
        <p:nvPicPr>
          <p:cNvPr id="7" name="Content Placeholder 6" descr="A picture containing graphical user interface">
            <a:extLst>
              <a:ext uri="{FF2B5EF4-FFF2-40B4-BE49-F238E27FC236}">
                <a16:creationId xmlns:a16="http://schemas.microsoft.com/office/drawing/2014/main" id="{01FCFA1B-604C-B28A-ACE1-9C643F9B88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295400"/>
            <a:ext cx="8686800" cy="5089525"/>
          </a:xfrm>
        </p:spPr>
      </p:pic>
      <p:sp>
        <p:nvSpPr>
          <p:cNvPr id="4" name="Footer Placeholder 3">
            <a:extLst>
              <a:ext uri="{FF2B5EF4-FFF2-40B4-BE49-F238E27FC236}">
                <a16:creationId xmlns:a16="http://schemas.microsoft.com/office/drawing/2014/main" id="{6CA8DF5A-E9FC-E7A6-C6FF-444BDA651C7A}"/>
              </a:ext>
            </a:extLst>
          </p:cNvPr>
          <p:cNvSpPr>
            <a:spLocks noGrp="1"/>
          </p:cNvSpPr>
          <p:nvPr>
            <p:ph type="ftr" sz="quarter" idx="10"/>
          </p:nvPr>
        </p:nvSpPr>
        <p:spPr/>
        <p:txBody>
          <a:bodyPr/>
          <a:lstStyle/>
          <a:p>
            <a:pPr>
              <a:defRPr/>
            </a:pPr>
            <a:r>
              <a:rPr lang="en-US"/>
              <a:t>UNCLASSIFIED</a:t>
            </a:r>
            <a:endParaRPr lang="en-US" dirty="0"/>
          </a:p>
        </p:txBody>
      </p:sp>
      <p:sp>
        <p:nvSpPr>
          <p:cNvPr id="5" name="Slide Number Placeholder 4">
            <a:extLst>
              <a:ext uri="{FF2B5EF4-FFF2-40B4-BE49-F238E27FC236}">
                <a16:creationId xmlns:a16="http://schemas.microsoft.com/office/drawing/2014/main" id="{A68D6543-9306-B1D2-3608-480A43E9BA6E}"/>
              </a:ext>
            </a:extLst>
          </p:cNvPr>
          <p:cNvSpPr>
            <a:spLocks noGrp="1"/>
          </p:cNvSpPr>
          <p:nvPr>
            <p:ph type="sldNum" sz="quarter" idx="11"/>
          </p:nvPr>
        </p:nvSpPr>
        <p:spPr/>
        <p:txBody>
          <a:bodyPr/>
          <a:lstStyle/>
          <a:p>
            <a:pPr>
              <a:defRPr/>
            </a:pPr>
            <a:fld id="{9A6F4FE3-FA5D-4307-8D27-38A604603F9A}" type="slidenum">
              <a:rPr lang="en-US" smtClean="0"/>
              <a:pPr>
                <a:defRPr/>
              </a:pPr>
              <a:t>71</a:t>
            </a:fld>
            <a:endParaRPr lang="en-US" dirty="0"/>
          </a:p>
        </p:txBody>
      </p:sp>
    </p:spTree>
    <p:extLst>
      <p:ext uri="{BB962C8B-B14F-4D97-AF65-F5344CB8AC3E}">
        <p14:creationId xmlns:p14="http://schemas.microsoft.com/office/powerpoint/2010/main" val="42697362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A word about One Time Password (OTP):</a:t>
            </a:r>
          </a:p>
          <a:p>
            <a:pPr marL="0" indent="0">
              <a:buNone/>
            </a:pPr>
            <a:endParaRPr lang="en-US" dirty="0"/>
          </a:p>
          <a:p>
            <a:r>
              <a:rPr lang="en-US" dirty="0"/>
              <a:t>OTPs are required for </a:t>
            </a:r>
            <a:r>
              <a:rPr lang="en-US" b="1" dirty="0"/>
              <a:t>every</a:t>
            </a:r>
            <a:r>
              <a:rPr lang="en-US" dirty="0"/>
              <a:t> Construction Payment Invoice because they require contractor certification before being submitted.</a:t>
            </a:r>
          </a:p>
          <a:p>
            <a:endParaRPr lang="en-US" dirty="0"/>
          </a:p>
          <a:p>
            <a:r>
              <a:rPr lang="en-US" dirty="0"/>
              <a:t>OTPs are required for new registrations.</a:t>
            </a:r>
          </a:p>
          <a:p>
            <a:endParaRPr lang="en-US" dirty="0"/>
          </a:p>
          <a:p>
            <a:r>
              <a:rPr lang="en-US" dirty="0"/>
              <a:t>OTP infrastructure is not always reliable, meaning it may not work after you type it and try to submit.</a:t>
            </a:r>
          </a:p>
          <a:p>
            <a:endParaRPr lang="en-US" dirty="0"/>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72</a:t>
            </a:fld>
            <a:endParaRPr lang="en-US" dirty="0"/>
          </a:p>
        </p:txBody>
      </p:sp>
    </p:spTree>
    <p:extLst>
      <p:ext uri="{BB962C8B-B14F-4D97-AF65-F5344CB8AC3E}">
        <p14:creationId xmlns:p14="http://schemas.microsoft.com/office/powerpoint/2010/main" val="9009917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43000"/>
            <a:ext cx="9144000" cy="5105400"/>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73</a:t>
            </a:fld>
            <a:endParaRPr lang="en-US" dirty="0"/>
          </a:p>
        </p:txBody>
      </p:sp>
    </p:spTree>
    <p:extLst>
      <p:ext uri="{BB962C8B-B14F-4D97-AF65-F5344CB8AC3E}">
        <p14:creationId xmlns:p14="http://schemas.microsoft.com/office/powerpoint/2010/main" val="37238184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295400"/>
            <a:ext cx="8915400" cy="5089525"/>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74</a:t>
            </a:fld>
            <a:endParaRPr lang="en-US" dirty="0"/>
          </a:p>
        </p:txBody>
      </p:sp>
    </p:spTree>
    <p:extLst>
      <p:ext uri="{BB962C8B-B14F-4D97-AF65-F5344CB8AC3E}">
        <p14:creationId xmlns:p14="http://schemas.microsoft.com/office/powerpoint/2010/main" val="21016543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endParaRPr lang="en-US" dirty="0"/>
          </a:p>
          <a:p>
            <a:endParaRPr lang="en-US" dirty="0"/>
          </a:p>
          <a:p>
            <a:pPr marL="0" indent="0" algn="ctr">
              <a:buNone/>
            </a:pPr>
            <a:r>
              <a:rPr lang="en-US" sz="8000" dirty="0"/>
              <a:t>QUESTIONS?</a:t>
            </a:r>
          </a:p>
          <a:p>
            <a:endParaRPr lang="en-US" dirty="0"/>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75</a:t>
            </a:fld>
            <a:endParaRPr lang="en-US" dirty="0"/>
          </a:p>
        </p:txBody>
      </p:sp>
    </p:spTree>
    <p:extLst>
      <p:ext uri="{BB962C8B-B14F-4D97-AF65-F5344CB8AC3E}">
        <p14:creationId xmlns:p14="http://schemas.microsoft.com/office/powerpoint/2010/main" val="9399324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76</a:t>
            </a:fld>
            <a:endParaRPr lang="en-US" dirty="0"/>
          </a:p>
        </p:txBody>
      </p:sp>
      <p:pic>
        <p:nvPicPr>
          <p:cNvPr id="6"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1066800"/>
            <a:ext cx="8915400" cy="5318125"/>
          </a:xfrm>
        </p:spPr>
      </p:pic>
      <p:sp>
        <p:nvSpPr>
          <p:cNvPr id="7" name="Down Arrow 6"/>
          <p:cNvSpPr/>
          <p:nvPr/>
        </p:nvSpPr>
        <p:spPr>
          <a:xfrm rot="10800000">
            <a:off x="4876800" y="3437664"/>
            <a:ext cx="484632" cy="70729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31781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76201" y="1295400"/>
            <a:ext cx="8915400" cy="5105400"/>
          </a:xfrm>
          <a:prstGeom prst="rect">
            <a:avLst/>
          </a:prstGeo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77</a:t>
            </a:fld>
            <a:endParaRPr lang="en-US" dirty="0"/>
          </a:p>
        </p:txBody>
      </p:sp>
      <p:sp>
        <p:nvSpPr>
          <p:cNvPr id="7" name="Right Arrow 6"/>
          <p:cNvSpPr/>
          <p:nvPr/>
        </p:nvSpPr>
        <p:spPr>
          <a:xfrm rot="16200000">
            <a:off x="705612" y="1580388"/>
            <a:ext cx="4450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54189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76200" y="1219200"/>
            <a:ext cx="8991600" cy="5181600"/>
          </a:xfrm>
          <a:prstGeom prst="rect">
            <a:avLst/>
          </a:prstGeo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78</a:t>
            </a:fld>
            <a:endParaRPr lang="en-US" dirty="0"/>
          </a:p>
        </p:txBody>
      </p:sp>
      <p:sp>
        <p:nvSpPr>
          <p:cNvPr id="7" name="Right Arrow 6"/>
          <p:cNvSpPr/>
          <p:nvPr/>
        </p:nvSpPr>
        <p:spPr>
          <a:xfrm rot="10800000">
            <a:off x="3048000" y="274320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3570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76200" y="1143000"/>
            <a:ext cx="8991600" cy="5181600"/>
          </a:xfrm>
          <a:prstGeom prst="rect">
            <a:avLst/>
          </a:prstGeo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79</a:t>
            </a:fld>
            <a:endParaRPr lang="en-US" dirty="0"/>
          </a:p>
        </p:txBody>
      </p:sp>
      <p:sp>
        <p:nvSpPr>
          <p:cNvPr id="7" name="Right Arrow 6"/>
          <p:cNvSpPr/>
          <p:nvPr/>
        </p:nvSpPr>
        <p:spPr>
          <a:xfrm rot="16200000">
            <a:off x="-18288" y="4209288"/>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63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8</a:t>
            </a:fld>
            <a:endParaRPr lang="en-US" dirty="0"/>
          </a:p>
        </p:txBody>
      </p:sp>
      <p:pic>
        <p:nvPicPr>
          <p:cNvPr id="8" name="Content Placeholder 7" descr="Graphical user interface, text, application">
            <a:extLst>
              <a:ext uri="{FF2B5EF4-FFF2-40B4-BE49-F238E27FC236}">
                <a16:creationId xmlns:a16="http://schemas.microsoft.com/office/drawing/2014/main" id="{E376F612-7703-7AF1-06B2-6872D10571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295401"/>
            <a:ext cx="8839200" cy="5029200"/>
          </a:xfrm>
        </p:spPr>
      </p:pic>
      <p:sp>
        <p:nvSpPr>
          <p:cNvPr id="9" name="Arrow: Right 8">
            <a:extLst>
              <a:ext uri="{FF2B5EF4-FFF2-40B4-BE49-F238E27FC236}">
                <a16:creationId xmlns:a16="http://schemas.microsoft.com/office/drawing/2014/main" id="{88A0D947-6C2F-15C2-9403-21068196396F}"/>
              </a:ext>
            </a:extLst>
          </p:cNvPr>
          <p:cNvSpPr/>
          <p:nvPr/>
        </p:nvSpPr>
        <p:spPr>
          <a:xfrm rot="10800000">
            <a:off x="1143000" y="3630168"/>
            <a:ext cx="978408" cy="484632"/>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02980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52400" y="1219200"/>
            <a:ext cx="8915400" cy="5165725"/>
          </a:xfrm>
          <a:prstGeom prst="rect">
            <a:avLst/>
          </a:prstGeo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80</a:t>
            </a:fld>
            <a:endParaRPr lang="en-US" dirty="0"/>
          </a:p>
        </p:txBody>
      </p:sp>
      <p:sp>
        <p:nvSpPr>
          <p:cNvPr id="7" name="Down Arrow 6"/>
          <p:cNvSpPr/>
          <p:nvPr/>
        </p:nvSpPr>
        <p:spPr>
          <a:xfrm rot="10800000">
            <a:off x="8461248" y="2362200"/>
            <a:ext cx="484632" cy="97840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5051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76200" y="1219201"/>
            <a:ext cx="8991600" cy="5165724"/>
          </a:xfrm>
          <a:prstGeom prst="rect">
            <a:avLst/>
          </a:prstGeo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81</a:t>
            </a:fld>
            <a:endParaRPr lang="en-US" dirty="0"/>
          </a:p>
        </p:txBody>
      </p:sp>
    </p:spTree>
    <p:extLst>
      <p:ext uri="{BB962C8B-B14F-4D97-AF65-F5344CB8AC3E}">
        <p14:creationId xmlns:p14="http://schemas.microsoft.com/office/powerpoint/2010/main" val="11297489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1"/>
            <a:ext cx="8686800" cy="4953000"/>
          </a:xfrm>
        </p:spPr>
        <p:txBody>
          <a:bodyPr/>
          <a:lstStyle/>
          <a:p>
            <a:pPr marL="0" indent="0">
              <a:buNone/>
            </a:pPr>
            <a:r>
              <a:rPr lang="en-US" sz="1800" dirty="0"/>
              <a:t>A note about payment terms (FAR 32.904):</a:t>
            </a:r>
          </a:p>
          <a:p>
            <a:pPr marL="0" indent="0">
              <a:buNone/>
            </a:pPr>
            <a:endParaRPr lang="en-US" sz="1800" dirty="0"/>
          </a:p>
          <a:p>
            <a:r>
              <a:rPr lang="en-US" sz="1800" dirty="0"/>
              <a:t>For supply and service contracts, the due date for making a payment:</a:t>
            </a:r>
          </a:p>
          <a:p>
            <a:pPr lvl="1"/>
            <a:r>
              <a:rPr lang="en-US" sz="1800" dirty="0"/>
              <a:t>The 30</a:t>
            </a:r>
            <a:r>
              <a:rPr lang="en-US" sz="1800" baseline="30000" dirty="0"/>
              <a:t>th</a:t>
            </a:r>
            <a:r>
              <a:rPr lang="en-US" sz="1800" dirty="0"/>
              <a:t> day after the designated billing office receives a proper invoice from the contractor, or</a:t>
            </a:r>
          </a:p>
          <a:p>
            <a:pPr lvl="1"/>
            <a:r>
              <a:rPr lang="en-US" sz="1800" dirty="0"/>
              <a:t>The 30</a:t>
            </a:r>
            <a:r>
              <a:rPr lang="en-US" sz="1800" baseline="30000" dirty="0"/>
              <a:t>th</a:t>
            </a:r>
            <a:r>
              <a:rPr lang="en-US" sz="1800" dirty="0"/>
              <a:t> day after Government acceptance of supplies delivered or services performed, whichever date is later.</a:t>
            </a:r>
          </a:p>
          <a:p>
            <a:pPr marL="0" indent="0">
              <a:buNone/>
            </a:pPr>
            <a:endParaRPr lang="en-US" sz="1800" dirty="0"/>
          </a:p>
          <a:p>
            <a:r>
              <a:rPr lang="en-US" sz="1800" dirty="0"/>
              <a:t>For construction contracts, the due date for making a payment:</a:t>
            </a:r>
          </a:p>
          <a:p>
            <a:pPr lvl="1"/>
            <a:r>
              <a:rPr lang="en-US" sz="1800" dirty="0"/>
              <a:t>For interim (progress) payments, 14 days after the designated billing office receives a proper payment request. </a:t>
            </a:r>
          </a:p>
          <a:p>
            <a:pPr lvl="1"/>
            <a:r>
              <a:rPr lang="en-US" sz="1800" dirty="0"/>
              <a:t>Final payment is due by the 30</a:t>
            </a:r>
            <a:r>
              <a:rPr lang="en-US" sz="1800" baseline="30000" dirty="0"/>
              <a:t>th</a:t>
            </a:r>
            <a:r>
              <a:rPr lang="en-US" sz="1800" dirty="0"/>
              <a:t> day, conditions are the same as above.</a:t>
            </a:r>
          </a:p>
          <a:p>
            <a:pPr lvl="1"/>
            <a:endParaRPr lang="en-US" sz="1800" dirty="0"/>
          </a:p>
          <a:p>
            <a:pPr marL="0" indent="0">
              <a:buNone/>
            </a:pPr>
            <a:r>
              <a:rPr lang="en-US" sz="1800" dirty="0"/>
              <a:t>Final payment is made when the contract is “physically complete” meaning all supplies and services have been delivered and accepted by the Government.</a:t>
            </a:r>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82</a:t>
            </a:fld>
            <a:endParaRPr lang="en-US" dirty="0"/>
          </a:p>
        </p:txBody>
      </p:sp>
    </p:spTree>
    <p:extLst>
      <p:ext uri="{BB962C8B-B14F-4D97-AF65-F5344CB8AC3E}">
        <p14:creationId xmlns:p14="http://schemas.microsoft.com/office/powerpoint/2010/main" val="549710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066800"/>
            <a:ext cx="8686799" cy="5318125"/>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83</a:t>
            </a:fld>
            <a:endParaRPr lang="en-US" dirty="0"/>
          </a:p>
        </p:txBody>
      </p:sp>
      <p:sp>
        <p:nvSpPr>
          <p:cNvPr id="7" name="Right Arrow 6"/>
          <p:cNvSpPr/>
          <p:nvPr/>
        </p:nvSpPr>
        <p:spPr>
          <a:xfrm>
            <a:off x="5334000" y="2209800"/>
            <a:ext cx="597408" cy="3048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28992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207365"/>
            <a:ext cx="8686800" cy="5181601"/>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84</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5617766"/>
            <a:ext cx="3764973" cy="514422"/>
          </a:xfrm>
          <a:prstGeom prst="rect">
            <a:avLst/>
          </a:prstGeom>
        </p:spPr>
      </p:pic>
      <p:sp>
        <p:nvSpPr>
          <p:cNvPr id="8" name="Right Arrow 7"/>
          <p:cNvSpPr/>
          <p:nvPr/>
        </p:nvSpPr>
        <p:spPr>
          <a:xfrm>
            <a:off x="762000" y="5667935"/>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79014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85</a:t>
            </a:fld>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066800"/>
            <a:ext cx="9144000" cy="5318125"/>
          </a:xfrm>
        </p:spPr>
      </p:pic>
      <p:sp>
        <p:nvSpPr>
          <p:cNvPr id="9" name="Right Arrow 8"/>
          <p:cNvSpPr/>
          <p:nvPr/>
        </p:nvSpPr>
        <p:spPr>
          <a:xfrm>
            <a:off x="1295400" y="3037471"/>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38613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295400"/>
            <a:ext cx="8763000" cy="4800600"/>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86</a:t>
            </a:fld>
            <a:endParaRPr lang="en-US" dirty="0"/>
          </a:p>
        </p:txBody>
      </p:sp>
      <p:sp>
        <p:nvSpPr>
          <p:cNvPr id="9" name="Right Arrow 8"/>
          <p:cNvSpPr/>
          <p:nvPr/>
        </p:nvSpPr>
        <p:spPr>
          <a:xfrm>
            <a:off x="914400" y="205740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4804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219200"/>
            <a:ext cx="8839200" cy="5165725"/>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87</a:t>
            </a:fld>
            <a:endParaRPr lang="en-US" dirty="0"/>
          </a:p>
        </p:txBody>
      </p:sp>
      <p:sp>
        <p:nvSpPr>
          <p:cNvPr id="7" name="Right Arrow 6"/>
          <p:cNvSpPr/>
          <p:nvPr/>
        </p:nvSpPr>
        <p:spPr>
          <a:xfrm>
            <a:off x="990600" y="323850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00000">
            <a:off x="5257800" y="3480816"/>
            <a:ext cx="713509" cy="32124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84463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295400"/>
            <a:ext cx="8686800" cy="4953000"/>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88</a:t>
            </a:fld>
            <a:endParaRPr lang="en-US" dirty="0"/>
          </a:p>
        </p:txBody>
      </p:sp>
      <p:sp>
        <p:nvSpPr>
          <p:cNvPr id="9" name="Right Arrow 8"/>
          <p:cNvSpPr/>
          <p:nvPr/>
        </p:nvSpPr>
        <p:spPr>
          <a:xfrm>
            <a:off x="838200" y="5771706"/>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58950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1" y="1219200"/>
            <a:ext cx="8686800" cy="5029200"/>
          </a:xfrm>
        </p:spPr>
      </p:pic>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89</a:t>
            </a:fld>
            <a:endParaRPr lang="en-US" dirty="0"/>
          </a:p>
        </p:txBody>
      </p:sp>
      <p:sp>
        <p:nvSpPr>
          <p:cNvPr id="7" name="Right Arrow 6"/>
          <p:cNvSpPr/>
          <p:nvPr/>
        </p:nvSpPr>
        <p:spPr>
          <a:xfrm>
            <a:off x="990600" y="5105400"/>
            <a:ext cx="978408" cy="32429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3480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9</a:t>
            </a:fld>
            <a:endParaRPr lang="en-US" dirty="0"/>
          </a:p>
        </p:txBody>
      </p:sp>
      <p:pic>
        <p:nvPicPr>
          <p:cNvPr id="10" name="Content Placeholder 9" descr="Graphical user interface, application">
            <a:extLst>
              <a:ext uri="{FF2B5EF4-FFF2-40B4-BE49-F238E27FC236}">
                <a16:creationId xmlns:a16="http://schemas.microsoft.com/office/drawing/2014/main" id="{F11ECD3C-E054-65D0-225D-26B7147E60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1295400"/>
            <a:ext cx="9067800" cy="5029200"/>
          </a:xfrm>
        </p:spPr>
      </p:pic>
    </p:spTree>
    <p:extLst>
      <p:ext uri="{BB962C8B-B14F-4D97-AF65-F5344CB8AC3E}">
        <p14:creationId xmlns:p14="http://schemas.microsoft.com/office/powerpoint/2010/main" val="25380171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33FF9-F86C-8316-5D99-7E68709D2029}"/>
              </a:ext>
            </a:extLst>
          </p:cNvPr>
          <p:cNvSpPr>
            <a:spLocks noGrp="1"/>
          </p:cNvSpPr>
          <p:nvPr>
            <p:ph type="title"/>
          </p:nvPr>
        </p:nvSpPr>
        <p:spPr>
          <a:xfrm>
            <a:off x="457200" y="1028700"/>
            <a:ext cx="8229600" cy="609600"/>
          </a:xfrm>
        </p:spPr>
        <p:txBody>
          <a:bodyPr/>
          <a:lstStyle/>
          <a:p>
            <a:r>
              <a:rPr lang="en-US" dirty="0"/>
              <a:t>Changing the WAWF POC</a:t>
            </a:r>
          </a:p>
        </p:txBody>
      </p:sp>
      <p:pic>
        <p:nvPicPr>
          <p:cNvPr id="7" name="Content Placeholder 6" descr="Graphical user interface&#10;&#10;Description automatically generated">
            <a:extLst>
              <a:ext uri="{FF2B5EF4-FFF2-40B4-BE49-F238E27FC236}">
                <a16:creationId xmlns:a16="http://schemas.microsoft.com/office/drawing/2014/main" id="{463EA801-756E-E61A-A3CC-24F315798C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524000"/>
            <a:ext cx="8763000" cy="4800600"/>
          </a:xfrm>
        </p:spPr>
      </p:pic>
      <p:sp>
        <p:nvSpPr>
          <p:cNvPr id="4" name="Footer Placeholder 3">
            <a:extLst>
              <a:ext uri="{FF2B5EF4-FFF2-40B4-BE49-F238E27FC236}">
                <a16:creationId xmlns:a16="http://schemas.microsoft.com/office/drawing/2014/main" id="{817AF3B2-E1A4-CA1A-1EDC-D0ADF3532691}"/>
              </a:ext>
            </a:extLst>
          </p:cNvPr>
          <p:cNvSpPr>
            <a:spLocks noGrp="1"/>
          </p:cNvSpPr>
          <p:nvPr>
            <p:ph type="ftr" sz="quarter" idx="10"/>
          </p:nvPr>
        </p:nvSpPr>
        <p:spPr/>
        <p:txBody>
          <a:bodyPr/>
          <a:lstStyle/>
          <a:p>
            <a:pPr>
              <a:defRPr/>
            </a:pPr>
            <a:r>
              <a:rPr lang="en-US"/>
              <a:t>UNCLASSIFIED</a:t>
            </a:r>
            <a:endParaRPr lang="en-US" dirty="0"/>
          </a:p>
        </p:txBody>
      </p:sp>
      <p:sp>
        <p:nvSpPr>
          <p:cNvPr id="5" name="Slide Number Placeholder 4">
            <a:extLst>
              <a:ext uri="{FF2B5EF4-FFF2-40B4-BE49-F238E27FC236}">
                <a16:creationId xmlns:a16="http://schemas.microsoft.com/office/drawing/2014/main" id="{5F1DA630-CF43-FA21-64C6-6E75BBEE220B}"/>
              </a:ext>
            </a:extLst>
          </p:cNvPr>
          <p:cNvSpPr>
            <a:spLocks noGrp="1"/>
          </p:cNvSpPr>
          <p:nvPr>
            <p:ph type="sldNum" sz="quarter" idx="11"/>
          </p:nvPr>
        </p:nvSpPr>
        <p:spPr/>
        <p:txBody>
          <a:bodyPr/>
          <a:lstStyle/>
          <a:p>
            <a:pPr>
              <a:defRPr/>
            </a:pPr>
            <a:fld id="{9A6F4FE3-FA5D-4307-8D27-38A604603F9A}" type="slidenum">
              <a:rPr lang="en-US" smtClean="0"/>
              <a:pPr>
                <a:defRPr/>
              </a:pPr>
              <a:t>90</a:t>
            </a:fld>
            <a:endParaRPr lang="en-US" dirty="0"/>
          </a:p>
        </p:txBody>
      </p:sp>
      <p:sp>
        <p:nvSpPr>
          <p:cNvPr id="8" name="Arrow: Up 7">
            <a:extLst>
              <a:ext uri="{FF2B5EF4-FFF2-40B4-BE49-F238E27FC236}">
                <a16:creationId xmlns:a16="http://schemas.microsoft.com/office/drawing/2014/main" id="{4EE2485E-A5A6-F630-8D49-83CAB0FB2C72}"/>
              </a:ext>
            </a:extLst>
          </p:cNvPr>
          <p:cNvSpPr/>
          <p:nvPr/>
        </p:nvSpPr>
        <p:spPr>
          <a:xfrm>
            <a:off x="2667000" y="2133600"/>
            <a:ext cx="484632" cy="978408"/>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4989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2F989-BBF0-A18A-0D70-5D20CEFAE9EF}"/>
              </a:ext>
            </a:extLst>
          </p:cNvPr>
          <p:cNvSpPr>
            <a:spLocks noGrp="1"/>
          </p:cNvSpPr>
          <p:nvPr>
            <p:ph type="title"/>
          </p:nvPr>
        </p:nvSpPr>
        <p:spPr>
          <a:xfrm>
            <a:off x="457200" y="990600"/>
            <a:ext cx="8229600" cy="609600"/>
          </a:xfrm>
        </p:spPr>
        <p:txBody>
          <a:bodyPr/>
          <a:lstStyle/>
          <a:p>
            <a:r>
              <a:rPr lang="en-US" dirty="0"/>
              <a:t>Changing the WAWF POC</a:t>
            </a:r>
          </a:p>
        </p:txBody>
      </p:sp>
      <p:pic>
        <p:nvPicPr>
          <p:cNvPr id="7" name="Content Placeholder 6" descr="Graphical user interface, application, Word&#10;&#10;Description automatically generated">
            <a:extLst>
              <a:ext uri="{FF2B5EF4-FFF2-40B4-BE49-F238E27FC236}">
                <a16:creationId xmlns:a16="http://schemas.microsoft.com/office/drawing/2014/main" id="{F68E6876-31D4-1A8C-F089-667F9A52F7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600200"/>
            <a:ext cx="8763000" cy="4784725"/>
          </a:xfrm>
        </p:spPr>
      </p:pic>
      <p:sp>
        <p:nvSpPr>
          <p:cNvPr id="4" name="Footer Placeholder 3">
            <a:extLst>
              <a:ext uri="{FF2B5EF4-FFF2-40B4-BE49-F238E27FC236}">
                <a16:creationId xmlns:a16="http://schemas.microsoft.com/office/drawing/2014/main" id="{43D6B778-CE60-3075-4E3B-860637C760D4}"/>
              </a:ext>
            </a:extLst>
          </p:cNvPr>
          <p:cNvSpPr>
            <a:spLocks noGrp="1"/>
          </p:cNvSpPr>
          <p:nvPr>
            <p:ph type="ftr" sz="quarter" idx="10"/>
          </p:nvPr>
        </p:nvSpPr>
        <p:spPr/>
        <p:txBody>
          <a:bodyPr/>
          <a:lstStyle/>
          <a:p>
            <a:pPr>
              <a:defRPr/>
            </a:pPr>
            <a:r>
              <a:rPr lang="en-US"/>
              <a:t>UNCLASSIFIED</a:t>
            </a:r>
            <a:endParaRPr lang="en-US" dirty="0"/>
          </a:p>
        </p:txBody>
      </p:sp>
      <p:sp>
        <p:nvSpPr>
          <p:cNvPr id="5" name="Slide Number Placeholder 4">
            <a:extLst>
              <a:ext uri="{FF2B5EF4-FFF2-40B4-BE49-F238E27FC236}">
                <a16:creationId xmlns:a16="http://schemas.microsoft.com/office/drawing/2014/main" id="{B59E4399-FE65-B51F-5B63-7BB333612D58}"/>
              </a:ext>
            </a:extLst>
          </p:cNvPr>
          <p:cNvSpPr>
            <a:spLocks noGrp="1"/>
          </p:cNvSpPr>
          <p:nvPr>
            <p:ph type="sldNum" sz="quarter" idx="11"/>
          </p:nvPr>
        </p:nvSpPr>
        <p:spPr/>
        <p:txBody>
          <a:bodyPr/>
          <a:lstStyle/>
          <a:p>
            <a:pPr>
              <a:defRPr/>
            </a:pPr>
            <a:fld id="{9A6F4FE3-FA5D-4307-8D27-38A604603F9A}" type="slidenum">
              <a:rPr lang="en-US" smtClean="0"/>
              <a:pPr>
                <a:defRPr/>
              </a:pPr>
              <a:t>91</a:t>
            </a:fld>
            <a:endParaRPr lang="en-US" dirty="0"/>
          </a:p>
        </p:txBody>
      </p:sp>
      <p:sp>
        <p:nvSpPr>
          <p:cNvPr id="8" name="Arrow: Left 7">
            <a:extLst>
              <a:ext uri="{FF2B5EF4-FFF2-40B4-BE49-F238E27FC236}">
                <a16:creationId xmlns:a16="http://schemas.microsoft.com/office/drawing/2014/main" id="{DF91A475-4C90-9AF6-BD42-E79F87CD1C80}"/>
              </a:ext>
            </a:extLst>
          </p:cNvPr>
          <p:cNvSpPr/>
          <p:nvPr/>
        </p:nvSpPr>
        <p:spPr>
          <a:xfrm>
            <a:off x="1219200" y="2819400"/>
            <a:ext cx="978408" cy="484632"/>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81663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8502-2DED-D818-5E8A-2ECE1082243E}"/>
              </a:ext>
            </a:extLst>
          </p:cNvPr>
          <p:cNvSpPr>
            <a:spLocks noGrp="1"/>
          </p:cNvSpPr>
          <p:nvPr>
            <p:ph type="title"/>
          </p:nvPr>
        </p:nvSpPr>
        <p:spPr>
          <a:xfrm>
            <a:off x="457199" y="1074103"/>
            <a:ext cx="8229600" cy="609600"/>
          </a:xfrm>
        </p:spPr>
        <p:txBody>
          <a:bodyPr/>
          <a:lstStyle/>
          <a:p>
            <a:r>
              <a:rPr lang="en-US" dirty="0"/>
              <a:t>Changing the WAWF POC</a:t>
            </a:r>
          </a:p>
        </p:txBody>
      </p:sp>
      <p:pic>
        <p:nvPicPr>
          <p:cNvPr id="7" name="Content Placeholder 6" descr="Graphical user interface, text, application&#10;&#10;Description automatically generated">
            <a:extLst>
              <a:ext uri="{FF2B5EF4-FFF2-40B4-BE49-F238E27FC236}">
                <a16:creationId xmlns:a16="http://schemas.microsoft.com/office/drawing/2014/main" id="{7698965B-683A-FFBD-5224-01B1899F62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1" y="1699578"/>
            <a:ext cx="8610600" cy="4625022"/>
          </a:xfrm>
        </p:spPr>
      </p:pic>
      <p:sp>
        <p:nvSpPr>
          <p:cNvPr id="4" name="Footer Placeholder 3">
            <a:extLst>
              <a:ext uri="{FF2B5EF4-FFF2-40B4-BE49-F238E27FC236}">
                <a16:creationId xmlns:a16="http://schemas.microsoft.com/office/drawing/2014/main" id="{A4A46C6C-1FCE-C0C0-431D-EAC78FC5F3C3}"/>
              </a:ext>
            </a:extLst>
          </p:cNvPr>
          <p:cNvSpPr>
            <a:spLocks noGrp="1"/>
          </p:cNvSpPr>
          <p:nvPr>
            <p:ph type="ftr" sz="quarter" idx="10"/>
          </p:nvPr>
        </p:nvSpPr>
        <p:spPr/>
        <p:txBody>
          <a:bodyPr/>
          <a:lstStyle/>
          <a:p>
            <a:pPr>
              <a:defRPr/>
            </a:pPr>
            <a:r>
              <a:rPr lang="en-US"/>
              <a:t>UNCLASSIFIED</a:t>
            </a:r>
            <a:endParaRPr lang="en-US" dirty="0"/>
          </a:p>
        </p:txBody>
      </p:sp>
      <p:sp>
        <p:nvSpPr>
          <p:cNvPr id="5" name="Slide Number Placeholder 4">
            <a:extLst>
              <a:ext uri="{FF2B5EF4-FFF2-40B4-BE49-F238E27FC236}">
                <a16:creationId xmlns:a16="http://schemas.microsoft.com/office/drawing/2014/main" id="{60FD39BF-AD75-760B-9207-873C280215C9}"/>
              </a:ext>
            </a:extLst>
          </p:cNvPr>
          <p:cNvSpPr>
            <a:spLocks noGrp="1"/>
          </p:cNvSpPr>
          <p:nvPr>
            <p:ph type="sldNum" sz="quarter" idx="11"/>
          </p:nvPr>
        </p:nvSpPr>
        <p:spPr/>
        <p:txBody>
          <a:bodyPr/>
          <a:lstStyle/>
          <a:p>
            <a:pPr>
              <a:defRPr/>
            </a:pPr>
            <a:fld id="{9A6F4FE3-FA5D-4307-8D27-38A604603F9A}" type="slidenum">
              <a:rPr lang="en-US" smtClean="0"/>
              <a:pPr>
                <a:defRPr/>
              </a:pPr>
              <a:t>92</a:t>
            </a:fld>
            <a:endParaRPr lang="en-US" dirty="0"/>
          </a:p>
        </p:txBody>
      </p:sp>
    </p:spTree>
    <p:extLst>
      <p:ext uri="{BB962C8B-B14F-4D97-AF65-F5344CB8AC3E}">
        <p14:creationId xmlns:p14="http://schemas.microsoft.com/office/powerpoint/2010/main" val="17085811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8C09F-5612-A646-0D58-F4C07BEE4760}"/>
              </a:ext>
            </a:extLst>
          </p:cNvPr>
          <p:cNvSpPr>
            <a:spLocks noGrp="1"/>
          </p:cNvSpPr>
          <p:nvPr>
            <p:ph type="title"/>
          </p:nvPr>
        </p:nvSpPr>
        <p:spPr>
          <a:xfrm>
            <a:off x="457200" y="990600"/>
            <a:ext cx="8229600" cy="609600"/>
          </a:xfrm>
        </p:spPr>
        <p:txBody>
          <a:bodyPr/>
          <a:lstStyle/>
          <a:p>
            <a:r>
              <a:rPr lang="en-US" dirty="0"/>
              <a:t>Changing the WAWF POC</a:t>
            </a:r>
          </a:p>
        </p:txBody>
      </p:sp>
      <p:pic>
        <p:nvPicPr>
          <p:cNvPr id="7" name="Content Placeholder 6" descr="Graphical user interface, application&#10;&#10;Description automatically generated">
            <a:extLst>
              <a:ext uri="{FF2B5EF4-FFF2-40B4-BE49-F238E27FC236}">
                <a16:creationId xmlns:a16="http://schemas.microsoft.com/office/drawing/2014/main" id="{307798AB-DC38-B870-DC13-38B238D3DB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1" y="1600200"/>
            <a:ext cx="8763000" cy="4724400"/>
          </a:xfrm>
        </p:spPr>
      </p:pic>
      <p:sp>
        <p:nvSpPr>
          <p:cNvPr id="4" name="Footer Placeholder 3">
            <a:extLst>
              <a:ext uri="{FF2B5EF4-FFF2-40B4-BE49-F238E27FC236}">
                <a16:creationId xmlns:a16="http://schemas.microsoft.com/office/drawing/2014/main" id="{4F25CC82-77A0-8832-6CB7-3A15A620AF3C}"/>
              </a:ext>
            </a:extLst>
          </p:cNvPr>
          <p:cNvSpPr>
            <a:spLocks noGrp="1"/>
          </p:cNvSpPr>
          <p:nvPr>
            <p:ph type="ftr" sz="quarter" idx="10"/>
          </p:nvPr>
        </p:nvSpPr>
        <p:spPr/>
        <p:txBody>
          <a:bodyPr/>
          <a:lstStyle/>
          <a:p>
            <a:pPr>
              <a:defRPr/>
            </a:pPr>
            <a:r>
              <a:rPr lang="en-US"/>
              <a:t>UNCLASSIFIED</a:t>
            </a:r>
            <a:endParaRPr lang="en-US" dirty="0"/>
          </a:p>
        </p:txBody>
      </p:sp>
      <p:sp>
        <p:nvSpPr>
          <p:cNvPr id="5" name="Slide Number Placeholder 4">
            <a:extLst>
              <a:ext uri="{FF2B5EF4-FFF2-40B4-BE49-F238E27FC236}">
                <a16:creationId xmlns:a16="http://schemas.microsoft.com/office/drawing/2014/main" id="{652F5576-3387-9874-CD65-E1A836F829F1}"/>
              </a:ext>
            </a:extLst>
          </p:cNvPr>
          <p:cNvSpPr>
            <a:spLocks noGrp="1"/>
          </p:cNvSpPr>
          <p:nvPr>
            <p:ph type="sldNum" sz="quarter" idx="11"/>
          </p:nvPr>
        </p:nvSpPr>
        <p:spPr/>
        <p:txBody>
          <a:bodyPr/>
          <a:lstStyle/>
          <a:p>
            <a:pPr>
              <a:defRPr/>
            </a:pPr>
            <a:fld id="{9A6F4FE3-FA5D-4307-8D27-38A604603F9A}" type="slidenum">
              <a:rPr lang="en-US" smtClean="0"/>
              <a:pPr>
                <a:defRPr/>
              </a:pPr>
              <a:t>93</a:t>
            </a:fld>
            <a:endParaRPr lang="en-US" dirty="0"/>
          </a:p>
        </p:txBody>
      </p:sp>
      <p:sp>
        <p:nvSpPr>
          <p:cNvPr id="8" name="Arrow: Up 7">
            <a:extLst>
              <a:ext uri="{FF2B5EF4-FFF2-40B4-BE49-F238E27FC236}">
                <a16:creationId xmlns:a16="http://schemas.microsoft.com/office/drawing/2014/main" id="{759624FF-EDF6-1643-208A-49E766FB9B63}"/>
              </a:ext>
            </a:extLst>
          </p:cNvPr>
          <p:cNvSpPr/>
          <p:nvPr/>
        </p:nvSpPr>
        <p:spPr>
          <a:xfrm>
            <a:off x="533400" y="3810000"/>
            <a:ext cx="484632" cy="978408"/>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8399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185AD-186C-2B51-819C-8C640573C525}"/>
              </a:ext>
            </a:extLst>
          </p:cNvPr>
          <p:cNvSpPr>
            <a:spLocks noGrp="1"/>
          </p:cNvSpPr>
          <p:nvPr>
            <p:ph type="title"/>
          </p:nvPr>
        </p:nvSpPr>
        <p:spPr>
          <a:xfrm>
            <a:off x="457199" y="990600"/>
            <a:ext cx="8229600" cy="609600"/>
          </a:xfrm>
        </p:spPr>
        <p:txBody>
          <a:bodyPr/>
          <a:lstStyle/>
          <a:p>
            <a:r>
              <a:rPr lang="en-US" dirty="0"/>
              <a:t>Changing the WAWF POC</a:t>
            </a:r>
          </a:p>
        </p:txBody>
      </p:sp>
      <p:pic>
        <p:nvPicPr>
          <p:cNvPr id="7" name="Content Placeholder 6" descr="Graphical user interface, text, application&#10;&#10;Description automatically generated">
            <a:extLst>
              <a:ext uri="{FF2B5EF4-FFF2-40B4-BE49-F238E27FC236}">
                <a16:creationId xmlns:a16="http://schemas.microsoft.com/office/drawing/2014/main" id="{D797A419-A9F5-4291-FEAD-7C70167337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599" y="1600200"/>
            <a:ext cx="8686800" cy="4724400"/>
          </a:xfrm>
        </p:spPr>
      </p:pic>
      <p:sp>
        <p:nvSpPr>
          <p:cNvPr id="4" name="Footer Placeholder 3">
            <a:extLst>
              <a:ext uri="{FF2B5EF4-FFF2-40B4-BE49-F238E27FC236}">
                <a16:creationId xmlns:a16="http://schemas.microsoft.com/office/drawing/2014/main" id="{4A54F5EB-A3C1-C616-02EE-16B2AE32C9FF}"/>
              </a:ext>
            </a:extLst>
          </p:cNvPr>
          <p:cNvSpPr>
            <a:spLocks noGrp="1"/>
          </p:cNvSpPr>
          <p:nvPr>
            <p:ph type="ftr" sz="quarter" idx="10"/>
          </p:nvPr>
        </p:nvSpPr>
        <p:spPr/>
        <p:txBody>
          <a:bodyPr/>
          <a:lstStyle/>
          <a:p>
            <a:pPr>
              <a:defRPr/>
            </a:pPr>
            <a:r>
              <a:rPr lang="en-US"/>
              <a:t>UNCLASSIFIED</a:t>
            </a:r>
            <a:endParaRPr lang="en-US" dirty="0"/>
          </a:p>
        </p:txBody>
      </p:sp>
      <p:sp>
        <p:nvSpPr>
          <p:cNvPr id="5" name="Slide Number Placeholder 4">
            <a:extLst>
              <a:ext uri="{FF2B5EF4-FFF2-40B4-BE49-F238E27FC236}">
                <a16:creationId xmlns:a16="http://schemas.microsoft.com/office/drawing/2014/main" id="{20640D81-8A85-BDBB-6267-226337301CC6}"/>
              </a:ext>
            </a:extLst>
          </p:cNvPr>
          <p:cNvSpPr>
            <a:spLocks noGrp="1"/>
          </p:cNvSpPr>
          <p:nvPr>
            <p:ph type="sldNum" sz="quarter" idx="11"/>
          </p:nvPr>
        </p:nvSpPr>
        <p:spPr/>
        <p:txBody>
          <a:bodyPr/>
          <a:lstStyle/>
          <a:p>
            <a:pPr>
              <a:defRPr/>
            </a:pPr>
            <a:fld id="{9A6F4FE3-FA5D-4307-8D27-38A604603F9A}" type="slidenum">
              <a:rPr lang="en-US" smtClean="0"/>
              <a:pPr>
                <a:defRPr/>
              </a:pPr>
              <a:t>94</a:t>
            </a:fld>
            <a:endParaRPr lang="en-US" dirty="0"/>
          </a:p>
        </p:txBody>
      </p:sp>
      <p:sp>
        <p:nvSpPr>
          <p:cNvPr id="8" name="Arrow: Up 7">
            <a:extLst>
              <a:ext uri="{FF2B5EF4-FFF2-40B4-BE49-F238E27FC236}">
                <a16:creationId xmlns:a16="http://schemas.microsoft.com/office/drawing/2014/main" id="{1D2C2F5A-5F3E-6C13-A8A5-34E44C7DF475}"/>
              </a:ext>
            </a:extLst>
          </p:cNvPr>
          <p:cNvSpPr/>
          <p:nvPr/>
        </p:nvSpPr>
        <p:spPr>
          <a:xfrm>
            <a:off x="7239000" y="3473196"/>
            <a:ext cx="484632" cy="978408"/>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62814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535B0-92DF-6BA7-6E1C-5C350DC53968}"/>
              </a:ext>
            </a:extLst>
          </p:cNvPr>
          <p:cNvSpPr>
            <a:spLocks noGrp="1"/>
          </p:cNvSpPr>
          <p:nvPr>
            <p:ph type="title"/>
          </p:nvPr>
        </p:nvSpPr>
        <p:spPr>
          <a:xfrm>
            <a:off x="457200" y="1053783"/>
            <a:ext cx="8229600" cy="609600"/>
          </a:xfrm>
        </p:spPr>
        <p:txBody>
          <a:bodyPr/>
          <a:lstStyle/>
          <a:p>
            <a:r>
              <a:rPr lang="en-US" dirty="0"/>
              <a:t>Changing the WAWF POC</a:t>
            </a:r>
          </a:p>
        </p:txBody>
      </p:sp>
      <p:sp>
        <p:nvSpPr>
          <p:cNvPr id="4" name="Footer Placeholder 3">
            <a:extLst>
              <a:ext uri="{FF2B5EF4-FFF2-40B4-BE49-F238E27FC236}">
                <a16:creationId xmlns:a16="http://schemas.microsoft.com/office/drawing/2014/main" id="{0E746D9E-9D51-631A-716C-AE701BE0BA55}"/>
              </a:ext>
            </a:extLst>
          </p:cNvPr>
          <p:cNvSpPr>
            <a:spLocks noGrp="1"/>
          </p:cNvSpPr>
          <p:nvPr>
            <p:ph type="ftr" sz="quarter" idx="10"/>
          </p:nvPr>
        </p:nvSpPr>
        <p:spPr/>
        <p:txBody>
          <a:bodyPr/>
          <a:lstStyle/>
          <a:p>
            <a:pPr>
              <a:defRPr/>
            </a:pPr>
            <a:r>
              <a:rPr lang="en-US"/>
              <a:t>UNCLASSIFIED</a:t>
            </a:r>
            <a:endParaRPr lang="en-US" dirty="0"/>
          </a:p>
        </p:txBody>
      </p:sp>
      <p:sp>
        <p:nvSpPr>
          <p:cNvPr id="5" name="Slide Number Placeholder 4">
            <a:extLst>
              <a:ext uri="{FF2B5EF4-FFF2-40B4-BE49-F238E27FC236}">
                <a16:creationId xmlns:a16="http://schemas.microsoft.com/office/drawing/2014/main" id="{2D0A5F0B-AC03-363A-78FF-1AF57E4E1DEA}"/>
              </a:ext>
            </a:extLst>
          </p:cNvPr>
          <p:cNvSpPr>
            <a:spLocks noGrp="1"/>
          </p:cNvSpPr>
          <p:nvPr>
            <p:ph type="sldNum" sz="quarter" idx="11"/>
          </p:nvPr>
        </p:nvSpPr>
        <p:spPr/>
        <p:txBody>
          <a:bodyPr/>
          <a:lstStyle/>
          <a:p>
            <a:pPr>
              <a:defRPr/>
            </a:pPr>
            <a:fld id="{9A6F4FE3-FA5D-4307-8D27-38A604603F9A}" type="slidenum">
              <a:rPr lang="en-US" smtClean="0"/>
              <a:pPr>
                <a:defRPr/>
              </a:pPr>
              <a:t>95</a:t>
            </a:fld>
            <a:endParaRPr lang="en-US" dirty="0"/>
          </a:p>
        </p:txBody>
      </p:sp>
      <p:pic>
        <p:nvPicPr>
          <p:cNvPr id="12" name="Content Placeholder 11" descr="Graphical user interface, application&#10;&#10;Description automatically generated">
            <a:extLst>
              <a:ext uri="{FF2B5EF4-FFF2-40B4-BE49-F238E27FC236}">
                <a16:creationId xmlns:a16="http://schemas.microsoft.com/office/drawing/2014/main" id="{974EF996-E39A-D4C9-9DA9-087C1B2435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1679258"/>
            <a:ext cx="8915399" cy="4705667"/>
          </a:xfrm>
        </p:spPr>
      </p:pic>
      <p:sp>
        <p:nvSpPr>
          <p:cNvPr id="13" name="Arrow: Left 12">
            <a:extLst>
              <a:ext uri="{FF2B5EF4-FFF2-40B4-BE49-F238E27FC236}">
                <a16:creationId xmlns:a16="http://schemas.microsoft.com/office/drawing/2014/main" id="{7C3DDAC5-1236-E78A-8408-F7BBED328F50}"/>
              </a:ext>
            </a:extLst>
          </p:cNvPr>
          <p:cNvSpPr/>
          <p:nvPr/>
        </p:nvSpPr>
        <p:spPr>
          <a:xfrm rot="10800000">
            <a:off x="6292596" y="3657600"/>
            <a:ext cx="978408" cy="484632"/>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32682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36BB1-E2E9-CCA9-8FF9-BDFF65790A1B}"/>
              </a:ext>
            </a:extLst>
          </p:cNvPr>
          <p:cNvSpPr>
            <a:spLocks noGrp="1"/>
          </p:cNvSpPr>
          <p:nvPr>
            <p:ph type="title"/>
          </p:nvPr>
        </p:nvSpPr>
        <p:spPr>
          <a:xfrm>
            <a:off x="457200" y="1096963"/>
            <a:ext cx="8229600" cy="609600"/>
          </a:xfrm>
        </p:spPr>
        <p:txBody>
          <a:bodyPr/>
          <a:lstStyle/>
          <a:p>
            <a:r>
              <a:rPr lang="en-US" dirty="0"/>
              <a:t>Changing the WAWF POC</a:t>
            </a:r>
          </a:p>
        </p:txBody>
      </p:sp>
      <p:pic>
        <p:nvPicPr>
          <p:cNvPr id="7" name="Content Placeholder 6" descr="Graphical user interface, application&#10;&#10;Description automatically generated">
            <a:extLst>
              <a:ext uri="{FF2B5EF4-FFF2-40B4-BE49-F238E27FC236}">
                <a16:creationId xmlns:a16="http://schemas.microsoft.com/office/drawing/2014/main" id="{DAF9BC77-6E62-594A-8482-70BF9DE179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706564"/>
            <a:ext cx="8839199" cy="4618036"/>
          </a:xfrm>
        </p:spPr>
      </p:pic>
      <p:sp>
        <p:nvSpPr>
          <p:cNvPr id="4" name="Footer Placeholder 3">
            <a:extLst>
              <a:ext uri="{FF2B5EF4-FFF2-40B4-BE49-F238E27FC236}">
                <a16:creationId xmlns:a16="http://schemas.microsoft.com/office/drawing/2014/main" id="{3130A0B4-5BD6-1632-E39C-23F46015F8B1}"/>
              </a:ext>
            </a:extLst>
          </p:cNvPr>
          <p:cNvSpPr>
            <a:spLocks noGrp="1"/>
          </p:cNvSpPr>
          <p:nvPr>
            <p:ph type="ftr" sz="quarter" idx="10"/>
          </p:nvPr>
        </p:nvSpPr>
        <p:spPr/>
        <p:txBody>
          <a:bodyPr/>
          <a:lstStyle/>
          <a:p>
            <a:pPr>
              <a:defRPr/>
            </a:pPr>
            <a:r>
              <a:rPr lang="en-US"/>
              <a:t>UNCLASSIFIED</a:t>
            </a:r>
            <a:endParaRPr lang="en-US" dirty="0"/>
          </a:p>
        </p:txBody>
      </p:sp>
      <p:sp>
        <p:nvSpPr>
          <p:cNvPr id="5" name="Slide Number Placeholder 4">
            <a:extLst>
              <a:ext uri="{FF2B5EF4-FFF2-40B4-BE49-F238E27FC236}">
                <a16:creationId xmlns:a16="http://schemas.microsoft.com/office/drawing/2014/main" id="{D1F64218-477C-43FF-0663-1250B3298387}"/>
              </a:ext>
            </a:extLst>
          </p:cNvPr>
          <p:cNvSpPr>
            <a:spLocks noGrp="1"/>
          </p:cNvSpPr>
          <p:nvPr>
            <p:ph type="sldNum" sz="quarter" idx="11"/>
          </p:nvPr>
        </p:nvSpPr>
        <p:spPr/>
        <p:txBody>
          <a:bodyPr/>
          <a:lstStyle/>
          <a:p>
            <a:pPr>
              <a:defRPr/>
            </a:pPr>
            <a:fld id="{9A6F4FE3-FA5D-4307-8D27-38A604603F9A}" type="slidenum">
              <a:rPr lang="en-US" smtClean="0"/>
              <a:pPr>
                <a:defRPr/>
              </a:pPr>
              <a:t>96</a:t>
            </a:fld>
            <a:endParaRPr lang="en-US" dirty="0"/>
          </a:p>
        </p:txBody>
      </p:sp>
    </p:spTree>
    <p:extLst>
      <p:ext uri="{BB962C8B-B14F-4D97-AF65-F5344CB8AC3E}">
        <p14:creationId xmlns:p14="http://schemas.microsoft.com/office/powerpoint/2010/main" val="17204757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endParaRPr lang="en-US" dirty="0"/>
          </a:p>
          <a:p>
            <a:endParaRPr lang="en-US" dirty="0"/>
          </a:p>
          <a:p>
            <a:pPr marL="0" indent="0" algn="ctr">
              <a:buNone/>
            </a:pPr>
            <a:r>
              <a:rPr lang="en-US" sz="8000" dirty="0"/>
              <a:t>QUESTIONS?</a:t>
            </a:r>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97</a:t>
            </a:fld>
            <a:endParaRPr lang="en-US" dirty="0"/>
          </a:p>
        </p:txBody>
      </p:sp>
    </p:spTree>
    <p:extLst>
      <p:ext uri="{BB962C8B-B14F-4D97-AF65-F5344CB8AC3E}">
        <p14:creationId xmlns:p14="http://schemas.microsoft.com/office/powerpoint/2010/main" val="13397088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Wide Area Workflow (WAWF)</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lgn="ctr">
              <a:buNone/>
            </a:pPr>
            <a:r>
              <a:rPr lang="en-US" dirty="0"/>
              <a:t>David Kern</a:t>
            </a:r>
          </a:p>
          <a:p>
            <a:pPr marL="0" indent="0" algn="ctr">
              <a:buNone/>
            </a:pPr>
            <a:r>
              <a:rPr lang="en-US" dirty="0"/>
              <a:t>Small Business Professional</a:t>
            </a:r>
          </a:p>
          <a:p>
            <a:pPr marL="0" indent="0" algn="ctr">
              <a:buNone/>
            </a:pPr>
            <a:r>
              <a:rPr lang="en-US" dirty="0"/>
              <a:t>Tobyhanna Army Depot</a:t>
            </a:r>
          </a:p>
          <a:p>
            <a:pPr marL="0" indent="0" algn="ctr">
              <a:buNone/>
            </a:pPr>
            <a:r>
              <a:rPr lang="en-US" dirty="0"/>
              <a:t>570.615.8733</a:t>
            </a:r>
          </a:p>
          <a:p>
            <a:pPr marL="0" indent="0" algn="ctr">
              <a:buNone/>
            </a:pPr>
            <a:r>
              <a:rPr lang="en-US">
                <a:hlinkClick r:id="rId2"/>
              </a:rPr>
              <a:t>david.k.kern2.civ@army.mil</a:t>
            </a:r>
            <a:endParaRPr lang="en-US" dirty="0"/>
          </a:p>
          <a:p>
            <a:pPr marL="0" indent="0" algn="ctr">
              <a:buNone/>
            </a:pPr>
            <a:endParaRPr lang="en-US" dirty="0"/>
          </a:p>
          <a:p>
            <a:pPr marL="0" indent="0" algn="ctr">
              <a:buNone/>
            </a:pPr>
            <a:endParaRPr lang="en-US" dirty="0"/>
          </a:p>
          <a:p>
            <a:pPr marL="0" indent="0" algn="ctr">
              <a:buNone/>
            </a:pPr>
            <a:r>
              <a:rPr lang="en-US" b="1" dirty="0"/>
              <a:t>THANK YOU!!!</a:t>
            </a:r>
          </a:p>
        </p:txBody>
      </p:sp>
      <p:sp>
        <p:nvSpPr>
          <p:cNvPr id="4" name="Footer Placeholder 3"/>
          <p:cNvSpPr>
            <a:spLocks noGrp="1"/>
          </p:cNvSpPr>
          <p:nvPr>
            <p:ph type="ftr" sz="quarter" idx="10"/>
          </p:nvPr>
        </p:nvSpPr>
        <p:spPr/>
        <p:txBody>
          <a:bodyPr/>
          <a:lstStyle/>
          <a:p>
            <a:pPr>
              <a:defRPr/>
            </a:pPr>
            <a:r>
              <a:rPr lang="en-US"/>
              <a:t>UNCLASSIFIED</a:t>
            </a:r>
            <a:endParaRPr lang="en-US" dirty="0"/>
          </a:p>
        </p:txBody>
      </p:sp>
      <p:sp>
        <p:nvSpPr>
          <p:cNvPr id="5" name="Slide Number Placeholder 4"/>
          <p:cNvSpPr>
            <a:spLocks noGrp="1"/>
          </p:cNvSpPr>
          <p:nvPr>
            <p:ph type="sldNum" sz="quarter" idx="11"/>
          </p:nvPr>
        </p:nvSpPr>
        <p:spPr/>
        <p:txBody>
          <a:bodyPr/>
          <a:lstStyle/>
          <a:p>
            <a:pPr>
              <a:defRPr/>
            </a:pPr>
            <a:fld id="{9A6F4FE3-FA5D-4307-8D27-38A604603F9A}" type="slidenum">
              <a:rPr lang="en-US" smtClean="0"/>
              <a:pPr>
                <a:defRPr/>
              </a:pPr>
              <a:t>98</a:t>
            </a:fld>
            <a:endParaRPr lang="en-US" dirty="0"/>
          </a:p>
        </p:txBody>
      </p:sp>
    </p:spTree>
    <p:extLst>
      <p:ext uri="{BB962C8B-B14F-4D97-AF65-F5344CB8AC3E}">
        <p14:creationId xmlns:p14="http://schemas.microsoft.com/office/powerpoint/2010/main" val="337126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abda8dd-8e83-418d-a7d3-6f4656c8c16b" xsi:nil="true"/>
    <lcf76f155ced4ddcb4097134ff3c332f xmlns="942f426a-2e59-4678-a184-7ac4dc09fa1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D77235D673ABE4BB8856D5F3683F8A2" ma:contentTypeVersion="18" ma:contentTypeDescription="Create a new document." ma:contentTypeScope="" ma:versionID="e3327016879ea7e9b19b6d9ca3c2323e">
  <xsd:schema xmlns:xsd="http://www.w3.org/2001/XMLSchema" xmlns:xs="http://www.w3.org/2001/XMLSchema" xmlns:p="http://schemas.microsoft.com/office/2006/metadata/properties" xmlns:ns2="942f426a-2e59-4678-a184-7ac4dc09fa1c" xmlns:ns3="aabda8dd-8e83-418d-a7d3-6f4656c8c16b" targetNamespace="http://schemas.microsoft.com/office/2006/metadata/properties" ma:root="true" ma:fieldsID="1629398cfa0108bd41fbac97e3e7f893" ns2:_="" ns3:_="">
    <xsd:import namespace="942f426a-2e59-4678-a184-7ac4dc09fa1c"/>
    <xsd:import namespace="aabda8dd-8e83-418d-a7d3-6f4656c8c16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2f426a-2e59-4678-a184-7ac4dc09fa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07145f1-3b0e-49d5-8513-a056bb40ae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bda8dd-8e83-418d-a7d3-6f4656c8c1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d573b00-fd7b-495d-a2a2-b306334b652f}" ma:internalName="TaxCatchAll" ma:showField="CatchAllData" ma:web="aabda8dd-8e83-418d-a7d3-6f4656c8c1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74AF62-0C97-4C7D-8035-B6BBE0EB953F}">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04adc925-6b5d-4628-b7e0-5b86efa98958"/>
    <ds:schemaRef ds:uri="http://purl.org/dc/terms/"/>
    <ds:schemaRef ds:uri="http://schemas.openxmlformats.org/package/2006/metadata/core-properties"/>
    <ds:schemaRef ds:uri="bc96db8f-62c4-44cc-8b28-7ef117495d18"/>
    <ds:schemaRef ds:uri="http://www.w3.org/XML/1998/namespace"/>
    <ds:schemaRef ds:uri="http://purl.org/dc/dcmitype/"/>
    <ds:schemaRef ds:uri="aabda8dd-8e83-418d-a7d3-6f4656c8c16b"/>
    <ds:schemaRef ds:uri="942f426a-2e59-4678-a184-7ac4dc09fa1c"/>
  </ds:schemaRefs>
</ds:datastoreItem>
</file>

<file path=customXml/itemProps2.xml><?xml version="1.0" encoding="utf-8"?>
<ds:datastoreItem xmlns:ds="http://schemas.openxmlformats.org/officeDocument/2006/customXml" ds:itemID="{4C90F264-7C86-46F3-B54F-1289A74918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2f426a-2e59-4678-a184-7ac4dc09fa1c"/>
    <ds:schemaRef ds:uri="aabda8dd-8e83-418d-a7d3-6f4656c8c1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B2F381-B265-4D7A-9EED-3701FF78DF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6969</TotalTime>
  <Words>1830</Words>
  <Application>Microsoft Office PowerPoint</Application>
  <PresentationFormat>On-screen Show (4:3)</PresentationFormat>
  <Paragraphs>371</Paragraphs>
  <Slides>98</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98</vt:i4>
      </vt:variant>
    </vt:vector>
  </HeadingPairs>
  <TitlesOfParts>
    <vt:vector size="103" baseType="lpstr">
      <vt:lpstr>Arial</vt:lpstr>
      <vt:lpstr>Calibri</vt:lpstr>
      <vt:lpstr>Myriad Bold</vt:lpstr>
      <vt:lpstr>Wingdings</vt:lpstr>
      <vt:lpstr>Office Theme</vt:lpstr>
      <vt:lpstr>PowerPoint Presentation</vt:lpstr>
      <vt:lpstr>Wide Area Workflow (WAWF)</vt:lpstr>
      <vt:lpstr>Procurement Integrated Enterprise Environment (PIEE)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Vendor Role Options</vt:lpstr>
      <vt:lpstr>Wide Area Workflow (WAWF)</vt:lpstr>
      <vt:lpstr>PowerPoint Presentation</vt:lpstr>
      <vt:lpstr>Wide Area Workflow (WAWF)</vt:lpstr>
      <vt:lpstr>Wide Area Workflow (WAWF)</vt:lpstr>
      <vt:lpstr>Wide Area Workflow (WAWF)</vt:lpstr>
      <vt:lpstr>PowerPoint Presentation</vt:lpstr>
      <vt:lpstr>Wide Area Workflow (WAWF)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Construction and Facilities Management Invoice</vt:lpstr>
      <vt:lpstr>Construction and Facilities Management Invoice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Changing the WAWF POC</vt:lpstr>
      <vt:lpstr>Changing the WAWF POC</vt:lpstr>
      <vt:lpstr>Changing the WAWF POC</vt:lpstr>
      <vt:lpstr>Changing the WAWF POC</vt:lpstr>
      <vt:lpstr>Changing the WAWF POC</vt:lpstr>
      <vt:lpstr>Changing the WAWF POC</vt:lpstr>
      <vt:lpstr>Changing the WAWF POC</vt:lpstr>
      <vt:lpstr>PowerPoint Presentation</vt:lpstr>
      <vt:lpstr>Wide Area Workflow (WAWF)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wcomer</dc:creator>
  <cp:lastModifiedBy>Birdow, Shelia</cp:lastModifiedBy>
  <cp:revision>302</cp:revision>
  <cp:lastPrinted>2017-02-21T19:12:17Z</cp:lastPrinted>
  <dcterms:created xsi:type="dcterms:W3CDTF">2009-09-30T00:32:02Z</dcterms:created>
  <dcterms:modified xsi:type="dcterms:W3CDTF">2024-12-17T22:22:41Z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0x010100CD77235D673ABE4BB8856D5F3683F8A2</vt:lpwstr>
  </property>
  <property fmtid="{D5CDD505-2E9C-101B-9397-08002B2CF9AE}" pid="3" name="MediaServiceImageTags">
    <vt:lpwstr/>
  </property>
</Properties>
</file>