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777" r:id="rId1"/>
  </p:sldMasterIdLst>
  <p:notesMasterIdLst>
    <p:notesMasterId r:id="rId7"/>
  </p:notesMasterIdLst>
  <p:handoutMasterIdLst>
    <p:handoutMasterId r:id="rId8"/>
  </p:handoutMasterIdLst>
  <p:sldIdLst>
    <p:sldId id="294" r:id="rId2"/>
    <p:sldId id="291" r:id="rId3"/>
    <p:sldId id="295" r:id="rId4"/>
    <p:sldId id="296" r:id="rId5"/>
    <p:sldId id="297" r:id="rId6"/>
  </p:sldIdLst>
  <p:sldSz cx="12192000" cy="6858000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6264" userDrawn="1">
          <p15:clr>
            <a:srgbClr val="A4A3A4"/>
          </p15:clr>
        </p15:guide>
        <p15:guide id="2" orient="horz" pos="3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B1E9"/>
    <a:srgbClr val="D5BAEB"/>
    <a:srgbClr val="E9FCFD"/>
    <a:srgbClr val="C1CCF6"/>
    <a:srgbClr val="8E9DEF"/>
    <a:srgbClr val="A6EDD2"/>
    <a:srgbClr val="A3E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>
        <p:guide pos="6264"/>
        <p:guide orient="horz" pos="3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ilson, Rebecca L" userId="bf1e8181-f25b-490d-8eb4-4eba7eaf2d7a" providerId="ADAL" clId="{582C5C71-3AF4-47D1-8942-FA7272952C59}"/>
    <pc:docChg chg="modSld">
      <pc:chgData name="Neilson, Rebecca L" userId="bf1e8181-f25b-490d-8eb4-4eba7eaf2d7a" providerId="ADAL" clId="{582C5C71-3AF4-47D1-8942-FA7272952C59}" dt="2024-05-28T13:42:35.790" v="31" actId="20577"/>
      <pc:docMkLst>
        <pc:docMk/>
      </pc:docMkLst>
      <pc:sldChg chg="modSp mod">
        <pc:chgData name="Neilson, Rebecca L" userId="bf1e8181-f25b-490d-8eb4-4eba7eaf2d7a" providerId="ADAL" clId="{582C5C71-3AF4-47D1-8942-FA7272952C59}" dt="2024-05-28T13:42:35.790" v="31" actId="20577"/>
        <pc:sldMkLst>
          <pc:docMk/>
          <pc:sldMk cId="259059402" sldId="296"/>
        </pc:sldMkLst>
        <pc:spChg chg="mod">
          <ac:chgData name="Neilson, Rebecca L" userId="bf1e8181-f25b-490d-8eb4-4eba7eaf2d7a" providerId="ADAL" clId="{582C5C71-3AF4-47D1-8942-FA7272952C59}" dt="2024-05-28T13:42:24.624" v="12" actId="20577"/>
          <ac:spMkLst>
            <pc:docMk/>
            <pc:sldMk cId="259059402" sldId="296"/>
            <ac:spMk id="39" creationId="{8BBD7625-5A0C-4F19-9C88-9FF080A93E80}"/>
          </ac:spMkLst>
        </pc:spChg>
        <pc:spChg chg="mod">
          <ac:chgData name="Neilson, Rebecca L" userId="bf1e8181-f25b-490d-8eb4-4eba7eaf2d7a" providerId="ADAL" clId="{582C5C71-3AF4-47D1-8942-FA7272952C59}" dt="2024-05-28T13:42:35.790" v="31" actId="20577"/>
          <ac:spMkLst>
            <pc:docMk/>
            <pc:sldMk cId="259059402" sldId="296"/>
            <ac:spMk id="150" creationId="{A84C8281-0D5E-4BF0-AB85-48764729492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2C5104-B160-49CA-BBEA-F89DC47F2E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7231"/>
          </a:xfrm>
          <a:prstGeom prst="rect">
            <a:avLst/>
          </a:prstGeom>
        </p:spPr>
        <p:txBody>
          <a:bodyPr vert="horz" lIns="93354" tIns="46678" rIns="93354" bIns="4667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A77B3F-59DC-4CD3-9EDD-457BB0F4ED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9930" y="0"/>
            <a:ext cx="3044719" cy="467231"/>
          </a:xfrm>
          <a:prstGeom prst="rect">
            <a:avLst/>
          </a:prstGeom>
        </p:spPr>
        <p:txBody>
          <a:bodyPr vert="horz" lIns="93354" tIns="46678" rIns="93354" bIns="46678" rtlCol="0"/>
          <a:lstStyle>
            <a:lvl1pPr algn="r">
              <a:defRPr sz="1200"/>
            </a:lvl1pPr>
          </a:lstStyle>
          <a:p>
            <a:fld id="{CB7AD89C-BB88-48A3-A1C9-D13CF625B286}" type="datetimeFigureOut">
              <a:rPr lang="en-US" smtClean="0"/>
              <a:t>6/26/24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D14D80-1829-4047-8B70-CA13F85B2A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5046"/>
            <a:ext cx="3044719" cy="467230"/>
          </a:xfrm>
          <a:prstGeom prst="rect">
            <a:avLst/>
          </a:prstGeom>
        </p:spPr>
        <p:txBody>
          <a:bodyPr vert="horz" lIns="93354" tIns="46678" rIns="93354" bIns="4667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C54F4-FD5F-49B3-9277-2EBC1373BA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9930" y="8845046"/>
            <a:ext cx="3044719" cy="467230"/>
          </a:xfrm>
          <a:prstGeom prst="rect">
            <a:avLst/>
          </a:prstGeom>
        </p:spPr>
        <p:txBody>
          <a:bodyPr vert="horz" lIns="93354" tIns="46678" rIns="93354" bIns="46678" rtlCol="0" anchor="b"/>
          <a:lstStyle>
            <a:lvl1pPr algn="r">
              <a:defRPr sz="1200"/>
            </a:lvl1pPr>
          </a:lstStyle>
          <a:p>
            <a:fld id="{A537205A-E1E8-4792-BFE4-BDA008854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82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7231"/>
          </a:xfrm>
          <a:prstGeom prst="rect">
            <a:avLst/>
          </a:prstGeom>
        </p:spPr>
        <p:txBody>
          <a:bodyPr vert="horz" lIns="93354" tIns="46678" rIns="93354" bIns="4667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19" cy="467231"/>
          </a:xfrm>
          <a:prstGeom prst="rect">
            <a:avLst/>
          </a:prstGeom>
        </p:spPr>
        <p:txBody>
          <a:bodyPr vert="horz" lIns="93354" tIns="46678" rIns="93354" bIns="46678" rtlCol="0"/>
          <a:lstStyle>
            <a:lvl1pPr algn="r">
              <a:defRPr sz="1200"/>
            </a:lvl1pPr>
          </a:lstStyle>
          <a:p>
            <a:fld id="{EFD09F21-8F1F-4129-8AEA-7EF5D9ADF331}" type="datetimeFigureOut">
              <a:rPr lang="en-US" smtClean="0"/>
              <a:t>6/26/24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54" tIns="46678" rIns="93354" bIns="4667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81532"/>
            <a:ext cx="5621020" cy="3666709"/>
          </a:xfrm>
          <a:prstGeom prst="rect">
            <a:avLst/>
          </a:prstGeom>
        </p:spPr>
        <p:txBody>
          <a:bodyPr vert="horz" lIns="93354" tIns="46678" rIns="93354" bIns="4667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6"/>
            <a:ext cx="3044719" cy="467230"/>
          </a:xfrm>
          <a:prstGeom prst="rect">
            <a:avLst/>
          </a:prstGeom>
        </p:spPr>
        <p:txBody>
          <a:bodyPr vert="horz" lIns="93354" tIns="46678" rIns="93354" bIns="4667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5046"/>
            <a:ext cx="3044719" cy="467230"/>
          </a:xfrm>
          <a:prstGeom prst="rect">
            <a:avLst/>
          </a:prstGeom>
        </p:spPr>
        <p:txBody>
          <a:bodyPr vert="horz" lIns="93354" tIns="46678" rIns="93354" bIns="46678" rtlCol="0" anchor="b"/>
          <a:lstStyle>
            <a:lvl1pPr algn="r">
              <a:defRPr sz="1200"/>
            </a:lvl1pPr>
          </a:lstStyle>
          <a:p>
            <a:fld id="{B32C31BA-67D8-413F-A5DD-028125073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085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2C31BA-67D8-413F-A5DD-028125073D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01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2C31BA-67D8-413F-A5DD-028125073D1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94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2C31BA-67D8-413F-A5DD-028125073D1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69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2C31BA-67D8-413F-A5DD-028125073D1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191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2C31BA-67D8-413F-A5DD-028125073D1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837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20DBFB-B27A-4152-B93B-E0544768A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6/26/24</a:t>
            </a:fld>
            <a:endParaRPr lang="en-US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2609EE-8677-453E-B000-7C9D37C3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5346EE-7757-43D9-8F90-C5A66E3A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0128637-293C-4F87-8D53-0BE4379C81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3337" y="310287"/>
            <a:ext cx="5238313" cy="853352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ABCAE7BC-9D1D-42BA-A132-117B58540C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3337" y="981076"/>
            <a:ext cx="3581400" cy="365126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5736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20DBFB-B27A-4152-B93B-E0544768A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6/26/24</a:t>
            </a:fld>
            <a:endParaRPr lang="en-US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2609EE-8677-453E-B000-7C9D37C3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5346EE-7757-43D9-8F90-C5A66E3A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0128637-293C-4F87-8D53-0BE4379C81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3337" y="310287"/>
            <a:ext cx="5238313" cy="853352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ABCAE7BC-9D1D-42BA-A132-117B58540C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3337" y="981076"/>
            <a:ext cx="3581400" cy="365126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001FCC3-C0B6-411C-97C8-DCB57E6D3D8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42900" y="1470027"/>
            <a:ext cx="1148715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24513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2D4183-9737-47D0-A399-C54D7F7C4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E3A5CB-DFC3-4FD4-B13D-480B9D577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0C37A-64D2-409F-A58F-B4B1F1F34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29172-4BF7-429F-BA25-7E9D1A4215EE}" type="datetimeFigureOut">
              <a:rPr lang="en-US" noProof="0" smtClean="0"/>
              <a:t>6/26/24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4EBE4-7608-464D-BFA2-97741404DA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BEC42-CA83-4077-8D77-E2514DA72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6EA62-41C5-4F9A-A915-5B0BC739C923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16761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90" r:id="rId1"/>
    <p:sldLayoutId id="214748479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A42482C2-FFF2-4099-8F3D-58525489A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901" y="5683123"/>
            <a:ext cx="5238313" cy="1249393"/>
          </a:xfrm>
        </p:spPr>
        <p:txBody>
          <a:bodyPr/>
          <a:lstStyle/>
          <a:p>
            <a:r>
              <a:rPr lang="en-US" dirty="0"/>
              <a:t>	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B7068F-833B-4CAE-BC0B-5E57563B01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04962" y="560818"/>
            <a:ext cx="3581400" cy="36512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Organization Chart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5594423" y="1063326"/>
            <a:ext cx="1127551" cy="731520"/>
          </a:xfrm>
          <a:prstGeom prst="rect">
            <a:avLst/>
          </a:prstGeom>
          <a:solidFill>
            <a:schemeClr val="bg2">
              <a:lumMod val="95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Harry M. Dombroski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dirty="0">
                <a:solidFill>
                  <a:schemeClr val="tx1"/>
                </a:solidFill>
              </a:rPr>
              <a:t>Dean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15CED98-1062-4FFA-ABCE-E817372291D5}"/>
              </a:ext>
            </a:extLst>
          </p:cNvPr>
          <p:cNvSpPr/>
          <p:nvPr/>
        </p:nvSpPr>
        <p:spPr>
          <a:xfrm>
            <a:off x="1621780" y="2343676"/>
            <a:ext cx="1127551" cy="7315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Greg Frazier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Senior Associate Dean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(See Page 2)</a:t>
            </a:r>
          </a:p>
        </p:txBody>
      </p: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3075AB11-BAD3-42E5-BC8F-B1153E21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830704" y="3054346"/>
            <a:ext cx="0" cy="228167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Rectangle 179">
            <a:extLst>
              <a:ext uri="{FF2B5EF4-FFF2-40B4-BE49-F238E27FC236}">
                <a16:creationId xmlns:a16="http://schemas.microsoft.com/office/drawing/2014/main" id="{C93299AE-BEEA-4E5E-88CB-50F2F112D78D}"/>
              </a:ext>
            </a:extLst>
          </p:cNvPr>
          <p:cNvSpPr/>
          <p:nvPr/>
        </p:nvSpPr>
        <p:spPr>
          <a:xfrm>
            <a:off x="1629726" y="3288313"/>
            <a:ext cx="1199243" cy="5047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Department Chairs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6C312C4-16E5-41A5-ABA1-39A95D77687C}"/>
              </a:ext>
            </a:extLst>
          </p:cNvPr>
          <p:cNvSpPr/>
          <p:nvPr/>
        </p:nvSpPr>
        <p:spPr>
          <a:xfrm>
            <a:off x="3411214" y="2336464"/>
            <a:ext cx="1597943" cy="8179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Fernando Jaramillo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Associate Dean for Students and Programs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(See Page 3)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B5956150-D730-4D39-8E56-5123DA7B1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638879" y="2145104"/>
            <a:ext cx="0" cy="18288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Rectangle 185">
            <a:extLst>
              <a:ext uri="{FF2B5EF4-FFF2-40B4-BE49-F238E27FC236}">
                <a16:creationId xmlns:a16="http://schemas.microsoft.com/office/drawing/2014/main" id="{E00EF2F1-621C-44D5-923A-283EAD95A813}"/>
              </a:ext>
            </a:extLst>
          </p:cNvPr>
          <p:cNvSpPr/>
          <p:nvPr/>
        </p:nvSpPr>
        <p:spPr>
          <a:xfrm>
            <a:off x="3276413" y="3312696"/>
            <a:ext cx="1883901" cy="5008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Scott Elbert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Senior Director of Advising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(See Page 5)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AF7D30AD-3130-40C6-8BC9-7EE80B4B9A00}"/>
              </a:ext>
            </a:extLst>
          </p:cNvPr>
          <p:cNvSpPr/>
          <p:nvPr/>
        </p:nvSpPr>
        <p:spPr>
          <a:xfrm>
            <a:off x="3237609" y="3950389"/>
            <a:ext cx="1895430" cy="5149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Lisa Hooks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Director of Academic Recruiting</a:t>
            </a: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7893426B-E83B-41DC-A793-6BBC6104B3A6}"/>
              </a:ext>
            </a:extLst>
          </p:cNvPr>
          <p:cNvSpPr/>
          <p:nvPr/>
        </p:nvSpPr>
        <p:spPr>
          <a:xfrm>
            <a:off x="3222350" y="4643229"/>
            <a:ext cx="1929881" cy="5149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Art Gonzalez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Director, Healthcare Administration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FE5B89F-78FC-4805-819B-77211B0B739B}"/>
              </a:ext>
            </a:extLst>
          </p:cNvPr>
          <p:cNvSpPr/>
          <p:nvPr/>
        </p:nvSpPr>
        <p:spPr>
          <a:xfrm>
            <a:off x="5547492" y="2387478"/>
            <a:ext cx="1127551" cy="7315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Wendy Casper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Associate Dean for Research</a:t>
            </a: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81AC151D-872D-4D73-AE29-952F653257C0}"/>
              </a:ext>
            </a:extLst>
          </p:cNvPr>
          <p:cNvSpPr/>
          <p:nvPr/>
        </p:nvSpPr>
        <p:spPr>
          <a:xfrm>
            <a:off x="5447133" y="3312844"/>
            <a:ext cx="1371600" cy="7315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</a:rPr>
              <a:t>Ritesh Saini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PhD Director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CFECBC9-1F60-4A02-9CE7-3569BF58F4AA}"/>
              </a:ext>
            </a:extLst>
          </p:cNvPr>
          <p:cNvSpPr/>
          <p:nvPr/>
        </p:nvSpPr>
        <p:spPr>
          <a:xfrm>
            <a:off x="7230265" y="2351283"/>
            <a:ext cx="1127551" cy="7315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Myrtle Bell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Associate Dean for Access and Achievement</a:t>
            </a: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338A3F58-952C-4C6C-BE73-668B41F87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370180" y="3082054"/>
            <a:ext cx="0" cy="277446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DFAFA2FD-B58C-4CB3-83BF-D7037A44C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397888" y="2163576"/>
            <a:ext cx="0" cy="18288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Rectangle 176">
            <a:extLst>
              <a:ext uri="{FF2B5EF4-FFF2-40B4-BE49-F238E27FC236}">
                <a16:creationId xmlns:a16="http://schemas.microsoft.com/office/drawing/2014/main" id="{62FE95E2-7899-46D1-BD09-DBC69EBBF739}"/>
              </a:ext>
            </a:extLst>
          </p:cNvPr>
          <p:cNvSpPr/>
          <p:nvPr/>
        </p:nvSpPr>
        <p:spPr>
          <a:xfrm>
            <a:off x="7234713" y="3314908"/>
            <a:ext cx="1249812" cy="5910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</a:rPr>
              <a:t>Philisa Stanford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Director of Access and Achievement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A59FE4D4-A06B-4A82-A877-CA0F54ACC872}"/>
              </a:ext>
            </a:extLst>
          </p:cNvPr>
          <p:cNvSpPr/>
          <p:nvPr/>
        </p:nvSpPr>
        <p:spPr>
          <a:xfrm>
            <a:off x="8801767" y="2285138"/>
            <a:ext cx="1446482" cy="5632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Becky Neilson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Assistant Dean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(See Page 4)</a:t>
            </a: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6373F713-1680-4734-878B-86B182DC5AA6}"/>
              </a:ext>
            </a:extLst>
          </p:cNvPr>
          <p:cNvSpPr/>
          <p:nvPr/>
        </p:nvSpPr>
        <p:spPr>
          <a:xfrm>
            <a:off x="8884909" y="3001105"/>
            <a:ext cx="1369985" cy="4966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</a:rPr>
              <a:t>Jairo Omana-Penaranda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Director, OIIR</a:t>
            </a: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BEFA9A02-F4DD-44E9-86C2-C8ADA3189685}"/>
              </a:ext>
            </a:extLst>
          </p:cNvPr>
          <p:cNvSpPr/>
          <p:nvPr/>
        </p:nvSpPr>
        <p:spPr>
          <a:xfrm>
            <a:off x="8899554" y="3688856"/>
            <a:ext cx="1371600" cy="5622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Dara McCluskey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Director, Marketing &amp; Communications</a:t>
            </a: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EE16D351-7B7B-4FCF-8D90-11468672A1EC}"/>
              </a:ext>
            </a:extLst>
          </p:cNvPr>
          <p:cNvSpPr/>
          <p:nvPr/>
        </p:nvSpPr>
        <p:spPr>
          <a:xfrm>
            <a:off x="8906887" y="4421802"/>
            <a:ext cx="1371600" cy="505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Mandy Eliot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Coordinator, Corporate Relations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E0A5E395-38A3-4ED8-A1C1-7892BF5B1B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993467" y="3154680"/>
            <a:ext cx="0" cy="311221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al 93">
            <a:extLst>
              <a:ext uri="{FF2B5EF4-FFF2-40B4-BE49-F238E27FC236}">
                <a16:creationId xmlns:a16="http://schemas.microsoft.com/office/drawing/2014/main" id="{BC24AD9F-130E-4ECB-9C70-2B3233EBF4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377532" y="2397965"/>
            <a:ext cx="114414" cy="85961"/>
          </a:xfrm>
          <a:prstGeom prst="ellipse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Connector: Elbow 95">
            <a:extLst>
              <a:ext uri="{FF2B5EF4-FFF2-40B4-BE49-F238E27FC236}">
                <a16:creationId xmlns:a16="http://schemas.microsoft.com/office/drawing/2014/main" id="{185DC171-E6CD-4880-8EF4-7E0DB7F6C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67551" y="2127271"/>
            <a:ext cx="4971142" cy="252758"/>
          </a:xfrm>
          <a:prstGeom prst="bentConnector3">
            <a:avLst>
              <a:gd name="adj1" fmla="val 100252"/>
            </a:avLst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92CA40FF-E75F-4233-A382-4E9DE1FAC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032415" y="2147493"/>
            <a:ext cx="0" cy="18288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>
            <a:extLst>
              <a:ext uri="{FF2B5EF4-FFF2-40B4-BE49-F238E27FC236}">
                <a16:creationId xmlns:a16="http://schemas.microsoft.com/office/drawing/2014/main" id="{309685E0-1738-48A3-B513-35D9047572B0}"/>
              </a:ext>
            </a:extLst>
          </p:cNvPr>
          <p:cNvSpPr/>
          <p:nvPr/>
        </p:nvSpPr>
        <p:spPr>
          <a:xfrm>
            <a:off x="10701086" y="2416141"/>
            <a:ext cx="1127551" cy="7315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Greg Frazier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Executive Director, VBOC</a:t>
            </a: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BD569EE8-357F-4061-8190-6041007FBE4B}"/>
              </a:ext>
            </a:extLst>
          </p:cNvPr>
          <p:cNvSpPr/>
          <p:nvPr/>
        </p:nvSpPr>
        <p:spPr>
          <a:xfrm>
            <a:off x="10730378" y="3348091"/>
            <a:ext cx="1371600" cy="7315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Patrick Alcorn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Director, VBOC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44E44656-5AB3-4D5E-BBFD-0AF48D8259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991047" y="4048913"/>
            <a:ext cx="0" cy="24560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630886D2-65F7-4098-98F8-547262482732}"/>
              </a:ext>
            </a:extLst>
          </p:cNvPr>
          <p:cNvSpPr/>
          <p:nvPr/>
        </p:nvSpPr>
        <p:spPr>
          <a:xfrm>
            <a:off x="10709628" y="4202500"/>
            <a:ext cx="1371600" cy="7315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Myron Pullum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VBOC Outreach Coordinator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D4B268CB-A38F-44FB-9CAD-4DF7A3C6E3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986581" y="4917176"/>
            <a:ext cx="0" cy="229614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9C1E59DE-5684-4B33-9755-FD5592F32FF5}"/>
              </a:ext>
            </a:extLst>
          </p:cNvPr>
          <p:cNvSpPr/>
          <p:nvPr/>
        </p:nvSpPr>
        <p:spPr>
          <a:xfrm>
            <a:off x="10686499" y="5101868"/>
            <a:ext cx="1371600" cy="7315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Ashten Simmons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Com Nav Program Coordinator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F57F2BDA-D224-4E49-B45E-75B451150896}"/>
              </a:ext>
            </a:extLst>
          </p:cNvPr>
          <p:cNvSpPr/>
          <p:nvPr/>
        </p:nvSpPr>
        <p:spPr>
          <a:xfrm>
            <a:off x="7213860" y="4105243"/>
            <a:ext cx="1446916" cy="4724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</a:rPr>
              <a:t>Jhonniece Meeks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Coordinator of Access and Achievement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BD307882-4AB8-4803-AC1C-98E33633A53B}"/>
              </a:ext>
            </a:extLst>
          </p:cNvPr>
          <p:cNvSpPr/>
          <p:nvPr/>
        </p:nvSpPr>
        <p:spPr>
          <a:xfrm>
            <a:off x="7225934" y="4786247"/>
            <a:ext cx="1249812" cy="35978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GRA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94E6C779-65DD-43F6-8CF8-6BF1C2BA06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397888" y="3905443"/>
            <a:ext cx="0" cy="189524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E615910-A6E1-476F-B694-ECEDAAAA66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30038" y="4570801"/>
            <a:ext cx="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6F6AF4B1-5125-4492-964B-8BAC31C97F3B}"/>
              </a:ext>
            </a:extLst>
          </p:cNvPr>
          <p:cNvSpPr/>
          <p:nvPr/>
        </p:nvSpPr>
        <p:spPr>
          <a:xfrm>
            <a:off x="8906887" y="5120398"/>
            <a:ext cx="1371600" cy="4855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Martha Ambrosio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Business Operations Manager</a:t>
            </a:r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0A129286-9DA9-492E-A023-DE4E9FCAA0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370180" y="4577708"/>
            <a:ext cx="0" cy="204304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E838577-D8A7-4CFE-9FE9-BC42508E24B4}"/>
              </a:ext>
            </a:extLst>
          </p:cNvPr>
          <p:cNvCxnSpPr>
            <a:cxnSpLocks/>
            <a:endCxn id="90" idx="1"/>
          </p:cNvCxnSpPr>
          <p:nvPr/>
        </p:nvCxnSpPr>
        <p:spPr>
          <a:xfrm flipV="1">
            <a:off x="6725164" y="673342"/>
            <a:ext cx="1126969" cy="69325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>
            <a:extLst>
              <a:ext uri="{FF2B5EF4-FFF2-40B4-BE49-F238E27FC236}">
                <a16:creationId xmlns:a16="http://schemas.microsoft.com/office/drawing/2014/main" id="{09D72A6A-8C63-4FD4-B280-A296615B018E}"/>
              </a:ext>
            </a:extLst>
          </p:cNvPr>
          <p:cNvSpPr/>
          <p:nvPr/>
        </p:nvSpPr>
        <p:spPr>
          <a:xfrm>
            <a:off x="7852133" y="307582"/>
            <a:ext cx="1154765" cy="731520"/>
          </a:xfrm>
          <a:prstGeom prst="rect">
            <a:avLst/>
          </a:prstGeom>
          <a:solidFill>
            <a:srgbClr val="92D050"/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Justin Smith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College Business Officer, College of Business</a:t>
            </a: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230B5D3D-281B-4CBA-B2D6-A14D608D4C2D}"/>
              </a:ext>
            </a:extLst>
          </p:cNvPr>
          <p:cNvCxnSpPr>
            <a:cxnSpLocks/>
            <a:endCxn id="18" idx="1"/>
          </p:cNvCxnSpPr>
          <p:nvPr/>
        </p:nvCxnSpPr>
        <p:spPr>
          <a:xfrm flipV="1">
            <a:off x="4764338" y="1429086"/>
            <a:ext cx="830085" cy="32228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CDDEA862-5F56-4276-9E5B-69C863077EA0}"/>
              </a:ext>
            </a:extLst>
          </p:cNvPr>
          <p:cNvSpPr/>
          <p:nvPr/>
        </p:nvSpPr>
        <p:spPr>
          <a:xfrm>
            <a:off x="3621547" y="1358168"/>
            <a:ext cx="1127551" cy="731520"/>
          </a:xfrm>
          <a:prstGeom prst="rect">
            <a:avLst/>
          </a:prstGeom>
          <a:solidFill>
            <a:srgbClr val="92D050"/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David Mack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Special Assistant to the Dean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FA377C5B-CA1E-4587-9077-342689C754AF}"/>
              </a:ext>
            </a:extLst>
          </p:cNvPr>
          <p:cNvSpPr/>
          <p:nvPr/>
        </p:nvSpPr>
        <p:spPr>
          <a:xfrm>
            <a:off x="10278487" y="1187858"/>
            <a:ext cx="1127551" cy="731520"/>
          </a:xfrm>
          <a:prstGeom prst="rect">
            <a:avLst/>
          </a:prstGeom>
          <a:solidFill>
            <a:srgbClr val="92D050"/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Yulia Bocharova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Director, Development</a:t>
            </a:r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2E8BF979-137E-4713-BAA1-285792F0F2CE}"/>
              </a:ext>
            </a:extLst>
          </p:cNvPr>
          <p:cNvCxnSpPr>
            <a:cxnSpLocks/>
            <a:stCxn id="18" idx="3"/>
            <a:endCxn id="17" idx="1"/>
          </p:cNvCxnSpPr>
          <p:nvPr/>
        </p:nvCxnSpPr>
        <p:spPr>
          <a:xfrm>
            <a:off x="6721974" y="1429086"/>
            <a:ext cx="1127551" cy="12844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>
            <a:extLst>
              <a:ext uri="{FF2B5EF4-FFF2-40B4-BE49-F238E27FC236}">
                <a16:creationId xmlns:a16="http://schemas.microsoft.com/office/drawing/2014/main" id="{686F6290-2220-43E9-9D7C-2D4B9A7C3757}"/>
              </a:ext>
            </a:extLst>
          </p:cNvPr>
          <p:cNvSpPr/>
          <p:nvPr/>
        </p:nvSpPr>
        <p:spPr>
          <a:xfrm>
            <a:off x="5462460" y="4251079"/>
            <a:ext cx="1371600" cy="7315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</a:rPr>
              <a:t>Will Wright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Coordinator I</a:t>
            </a:r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102E1872-B86D-45C4-BB5A-8D826FB990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661802" y="3115270"/>
            <a:ext cx="0" cy="189524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0E1BA07E-91D4-48FA-BE44-D1AC36272D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671047" y="4047024"/>
            <a:ext cx="0" cy="189524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Rectangle 127">
            <a:extLst>
              <a:ext uri="{FF2B5EF4-FFF2-40B4-BE49-F238E27FC236}">
                <a16:creationId xmlns:a16="http://schemas.microsoft.com/office/drawing/2014/main" id="{558C4E0A-E634-4FEE-8B01-825E3DD3351D}"/>
              </a:ext>
            </a:extLst>
          </p:cNvPr>
          <p:cNvSpPr/>
          <p:nvPr/>
        </p:nvSpPr>
        <p:spPr>
          <a:xfrm>
            <a:off x="3245516" y="5366233"/>
            <a:ext cx="1879615" cy="5149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Joseph Babcock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Director, Executive MBA Program</a:t>
            </a:r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50142429-40EA-40CE-A03B-313AC588B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579338" y="3164751"/>
            <a:ext cx="0" cy="135384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2BDB224E-C8D3-4A76-8842-67236DC8EF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551630" y="3815012"/>
            <a:ext cx="0" cy="135384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8A94D2F4-57B4-4393-9DFF-DE7906314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542005" y="4474535"/>
            <a:ext cx="0" cy="169844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816C362F-4CD6-4B3C-9B20-6CE2F6FFD6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520129" y="5150922"/>
            <a:ext cx="0" cy="199099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92AE2783-B052-4482-A334-E570E7771E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032415" y="2848435"/>
            <a:ext cx="0" cy="135384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965B480B-5606-4164-A0BD-75AC8EF79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032415" y="3497802"/>
            <a:ext cx="0" cy="135384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7C38767C-9CC8-4C51-8487-FD6C4EB98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025281" y="4254018"/>
            <a:ext cx="0" cy="159923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FA70E8C4-926F-4A76-B702-41B871115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9018022" y="4920405"/>
            <a:ext cx="740" cy="187813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Rectangle 151">
            <a:extLst>
              <a:ext uri="{FF2B5EF4-FFF2-40B4-BE49-F238E27FC236}">
                <a16:creationId xmlns:a16="http://schemas.microsoft.com/office/drawing/2014/main" id="{CCD269E9-C1AF-48E5-8114-B8D17E49EE55}"/>
              </a:ext>
            </a:extLst>
          </p:cNvPr>
          <p:cNvSpPr/>
          <p:nvPr/>
        </p:nvSpPr>
        <p:spPr>
          <a:xfrm>
            <a:off x="8906887" y="5798744"/>
            <a:ext cx="1371600" cy="4590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Jennifer Barbour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Executive Assistant to the Deans</a:t>
            </a:r>
          </a:p>
        </p:txBody>
      </p: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86AE7515-5D54-4356-818A-00A874A0F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003701" y="5605948"/>
            <a:ext cx="0" cy="159134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B2FC2210-420E-DB4A-36DD-FA6E64596419}"/>
              </a:ext>
            </a:extLst>
          </p:cNvPr>
          <p:cNvSpPr/>
          <p:nvPr/>
        </p:nvSpPr>
        <p:spPr>
          <a:xfrm>
            <a:off x="10686499" y="6008575"/>
            <a:ext cx="1371600" cy="7315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Kissena Sheets</a:t>
            </a:r>
            <a:endParaRPr lang="en-US" dirty="0">
              <a:solidFill>
                <a:schemeClr val="tx1"/>
              </a:solidFill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Com Nav Business Outreach Specialist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35ABA02-E053-A5E4-9745-70D7C751D5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995652" y="5833389"/>
            <a:ext cx="0" cy="175186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9100CF68-C729-6D2D-6981-6766575622A1}"/>
              </a:ext>
            </a:extLst>
          </p:cNvPr>
          <p:cNvSpPr/>
          <p:nvPr/>
        </p:nvSpPr>
        <p:spPr>
          <a:xfrm>
            <a:off x="1625912" y="4018383"/>
            <a:ext cx="1199243" cy="5047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Amoon Austin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Data Analyst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3C83D2D-240C-E40D-2904-9F0E247FFB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830704" y="3789155"/>
            <a:ext cx="0" cy="228167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B5E0D7B2-A9A2-B2FA-0630-CA611CDD5C0C}"/>
              </a:ext>
            </a:extLst>
          </p:cNvPr>
          <p:cNvSpPr/>
          <p:nvPr/>
        </p:nvSpPr>
        <p:spPr>
          <a:xfrm>
            <a:off x="100018" y="2331412"/>
            <a:ext cx="1242049" cy="7315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Cynthia St. John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Executive Director, Goolsby Academy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BD1A45D-4241-057D-CD47-9049A1D147DA}"/>
              </a:ext>
            </a:extLst>
          </p:cNvPr>
          <p:cNvSpPr/>
          <p:nvPr/>
        </p:nvSpPr>
        <p:spPr>
          <a:xfrm>
            <a:off x="90022" y="3302319"/>
            <a:ext cx="1265197" cy="50473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Courtney King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Coordinator III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56CF5E5-149D-0098-69F0-CBEC3902F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09287" y="3064916"/>
            <a:ext cx="0" cy="228167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C067BDB-C79E-29D3-6EF0-35EEC58BBB0E}"/>
              </a:ext>
            </a:extLst>
          </p:cNvPr>
          <p:cNvSpPr/>
          <p:nvPr/>
        </p:nvSpPr>
        <p:spPr>
          <a:xfrm>
            <a:off x="2825155" y="343849"/>
            <a:ext cx="1127551" cy="731520"/>
          </a:xfrm>
          <a:prstGeom prst="rect">
            <a:avLst/>
          </a:prstGeom>
          <a:solidFill>
            <a:srgbClr val="92D050"/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Vacant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Assistant Dean for Corporate Engagement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0748396-9B42-78BF-775A-CF9FE338B6D7}"/>
              </a:ext>
            </a:extLst>
          </p:cNvPr>
          <p:cNvCxnSpPr>
            <a:cxnSpLocks/>
            <a:stCxn id="11" idx="3"/>
            <a:endCxn id="18" idx="1"/>
          </p:cNvCxnSpPr>
          <p:nvPr/>
        </p:nvCxnSpPr>
        <p:spPr>
          <a:xfrm>
            <a:off x="3952706" y="709609"/>
            <a:ext cx="1641717" cy="719477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7CF7EC03-739F-1635-6D51-9DD390CB9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10800000" flipV="1">
            <a:off x="252205" y="2130811"/>
            <a:ext cx="5839589" cy="187772"/>
          </a:xfrm>
          <a:prstGeom prst="bentConnector2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C9F3036-BCC4-154E-033B-5CBA04A8CB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897290" y="2148936"/>
            <a:ext cx="0" cy="18288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8871519-C26A-C3EF-A015-55168010C3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703369" y="2179482"/>
            <a:ext cx="0" cy="189524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17E976E-CE37-AB72-D127-92310215E098}"/>
              </a:ext>
            </a:extLst>
          </p:cNvPr>
          <p:cNvSpPr txBox="1"/>
          <p:nvPr/>
        </p:nvSpPr>
        <p:spPr>
          <a:xfrm>
            <a:off x="2970747" y="83473"/>
            <a:ext cx="60945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Speak Pro" panose="020B0504020101020102" pitchFamily="34" charset="0"/>
              </a:rPr>
              <a:t>College of Business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6AE7515-5D54-4356-818A-00A874A0F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099701" y="9194168"/>
            <a:ext cx="0" cy="159134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6AE7515-5D54-4356-818A-00A874A0F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252101" y="9346568"/>
            <a:ext cx="0" cy="159134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5D005AA5-1540-F535-1788-282617F7794E}"/>
              </a:ext>
            </a:extLst>
          </p:cNvPr>
          <p:cNvSpPr/>
          <p:nvPr/>
        </p:nvSpPr>
        <p:spPr>
          <a:xfrm>
            <a:off x="7849525" y="1191772"/>
            <a:ext cx="1127551" cy="731520"/>
          </a:xfrm>
          <a:prstGeom prst="rect">
            <a:avLst/>
          </a:prstGeom>
          <a:solidFill>
            <a:srgbClr val="92D050"/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Valarie Moore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Assistant Dean of Development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1F1CE39-47E1-C260-E8BC-34E5DE112CC2}"/>
              </a:ext>
            </a:extLst>
          </p:cNvPr>
          <p:cNvCxnSpPr>
            <a:cxnSpLocks/>
            <a:endCxn id="93" idx="1"/>
          </p:cNvCxnSpPr>
          <p:nvPr/>
        </p:nvCxnSpPr>
        <p:spPr>
          <a:xfrm flipV="1">
            <a:off x="8977076" y="1553618"/>
            <a:ext cx="1301411" cy="39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27099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6D9B4A0-411D-4E7F-AB9E-95DE069B5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College of Business	 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7926A82-6166-466D-A3A3-E32A7AC2BF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/>
              <a:t>Organization Chart – Page 2</a:t>
            </a:r>
          </a:p>
        </p:txBody>
      </p: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7B2075F3-49F1-4561-B16C-A60D139B4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6100126" y="2219265"/>
            <a:ext cx="0" cy="283676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1C54223A-2F2C-4434-A30B-92D8CEE93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10800000" flipV="1">
            <a:off x="671528" y="2485786"/>
            <a:ext cx="4909874" cy="368286"/>
          </a:xfrm>
          <a:prstGeom prst="bentConnector2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or: Elbow 95">
            <a:extLst>
              <a:ext uri="{FF2B5EF4-FFF2-40B4-BE49-F238E27FC236}">
                <a16:creationId xmlns:a16="http://schemas.microsoft.com/office/drawing/2014/main" id="{185DC171-E6CD-4880-8EF4-7E0DB7F6C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578018" y="2485786"/>
            <a:ext cx="4529492" cy="380497"/>
          </a:xfrm>
          <a:prstGeom prst="bentConnector2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B5956150-D730-4D39-8E56-5123DA7B1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306260" y="2485220"/>
            <a:ext cx="0" cy="351131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98000C8A-C564-4106-9005-252681A7F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039107" y="2494081"/>
            <a:ext cx="0" cy="377712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DFAFA2FD-B58C-4CB3-83BF-D7037A44C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96958" y="2476360"/>
            <a:ext cx="0" cy="377712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92CA40FF-E75F-4233-A382-4E9DE1FAC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057959" y="2476925"/>
            <a:ext cx="0" cy="398537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5176866" y="1688345"/>
            <a:ext cx="1828800" cy="548640"/>
          </a:xfrm>
          <a:prstGeom prst="roundRect">
            <a:avLst/>
          </a:prstGeom>
          <a:solidFill>
            <a:srgbClr val="E0B1E9"/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>
                <a:solidFill>
                  <a:schemeClr val="accent5">
                    <a:lumMod val="50000"/>
                  </a:schemeClr>
                </a:solidFill>
              </a:rPr>
              <a:t>Greg Frazier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>
                <a:solidFill>
                  <a:schemeClr val="tx1"/>
                </a:solidFill>
              </a:rPr>
              <a:t>Senior Associate Dean</a:t>
            </a:r>
          </a:p>
        </p:txBody>
      </p:sp>
      <p:sp>
        <p:nvSpPr>
          <p:cNvPr id="144" name="Rectangle: Rounded Corners 143" descr="team member headshot">
            <a:extLst>
              <a:ext uri="{FF2B5EF4-FFF2-40B4-BE49-F238E27FC236}">
                <a16:creationId xmlns:a16="http://schemas.microsoft.com/office/drawing/2014/main" id="{F21E8B07-0BC6-4DE6-B1E4-773C5D1F75EB}"/>
              </a:ext>
            </a:extLst>
          </p:cNvPr>
          <p:cNvSpPr/>
          <p:nvPr/>
        </p:nvSpPr>
        <p:spPr>
          <a:xfrm>
            <a:off x="93825" y="2836351"/>
            <a:ext cx="1509824" cy="54864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Ram Venkataraman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Chair, Accounting</a:t>
            </a:r>
          </a:p>
        </p:txBody>
      </p:sp>
      <p:sp>
        <p:nvSpPr>
          <p:cNvPr id="147" name="Rectangle: Rounded Corners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1758045" y="2836351"/>
            <a:ext cx="1598428" cy="54864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Bill Crowder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Chair, Economics</a:t>
            </a:r>
          </a:p>
        </p:txBody>
      </p:sp>
      <p:sp>
        <p:nvSpPr>
          <p:cNvPr id="150" name="Rectangle: Rounded Corners 149">
            <a:extLst>
              <a:ext uri="{FF2B5EF4-FFF2-40B4-BE49-F238E27FC236}">
                <a16:creationId xmlns:a16="http://schemas.microsoft.com/office/drawing/2014/main" id="{A84C8281-0D5E-4BF0-AB85-487647294920}"/>
              </a:ext>
            </a:extLst>
          </p:cNvPr>
          <p:cNvSpPr/>
          <p:nvPr/>
        </p:nvSpPr>
        <p:spPr>
          <a:xfrm>
            <a:off x="3514567" y="2846074"/>
            <a:ext cx="1669312" cy="54864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Sanjiv </a:t>
            </a:r>
            <a:r>
              <a:rPr lang="en-US" sz="1100" b="1" dirty="0" err="1">
                <a:solidFill>
                  <a:schemeClr val="tx1"/>
                </a:solidFill>
              </a:rPr>
              <a:t>Sabherwal</a:t>
            </a:r>
            <a:endParaRPr lang="en-US" sz="1100" b="1" dirty="0">
              <a:solidFill>
                <a:schemeClr val="tx1"/>
              </a:solidFill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Chair, Finance and Real Estate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353C0152-9374-48DA-9742-88CA7C5C9796}"/>
              </a:ext>
            </a:extLst>
          </p:cNvPr>
          <p:cNvSpPr/>
          <p:nvPr/>
        </p:nvSpPr>
        <p:spPr>
          <a:xfrm>
            <a:off x="5310300" y="2836350"/>
            <a:ext cx="1811079" cy="54864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Radha Mahapatra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Chair, Information Systems and Operation Management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188BAA0A-9395-4095-8E1D-9829E94A4B02}"/>
              </a:ext>
            </a:extLst>
          </p:cNvPr>
          <p:cNvSpPr/>
          <p:nvPr/>
        </p:nvSpPr>
        <p:spPr>
          <a:xfrm>
            <a:off x="7275016" y="2836350"/>
            <a:ext cx="1509824" cy="54864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George Benson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Chair, Management</a:t>
            </a:r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E5A4FB79-5DB9-4050-89F9-AC2A3D658F8A}"/>
              </a:ext>
            </a:extLst>
          </p:cNvPr>
          <p:cNvSpPr/>
          <p:nvPr/>
        </p:nvSpPr>
        <p:spPr>
          <a:xfrm>
            <a:off x="8945016" y="2848562"/>
            <a:ext cx="1438941" cy="5397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 err="1">
                <a:solidFill>
                  <a:schemeClr val="tx2">
                    <a:lumMod val="50000"/>
                  </a:schemeClr>
                </a:solidFill>
              </a:rPr>
              <a:t>Elten</a:t>
            </a:r>
            <a:r>
              <a:rPr lang="en-US" sz="1100" b="1" dirty="0">
                <a:solidFill>
                  <a:schemeClr val="tx2">
                    <a:lumMod val="50000"/>
                  </a:schemeClr>
                </a:solidFill>
              </a:rPr>
              <a:t> Briggs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Chair, Marketing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064DE76-A4AC-FE12-1CD1-5C31BF4B2A78}"/>
              </a:ext>
            </a:extLst>
          </p:cNvPr>
          <p:cNvSpPr/>
          <p:nvPr/>
        </p:nvSpPr>
        <p:spPr>
          <a:xfrm>
            <a:off x="10486737" y="2848562"/>
            <a:ext cx="1438941" cy="53978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Amoon Austin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Data Analyst II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61D4456-6AA4-3B80-82D4-044036375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1371773" y="2459204"/>
            <a:ext cx="0" cy="398537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7D504D5-E26E-6FDA-C7CF-6CAB9A6343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0078144" y="2476741"/>
            <a:ext cx="1284767" cy="9043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77558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6D9B4A0-411D-4E7F-AB9E-95DE069B5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College of Business	 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7926A82-6166-466D-A3A3-E32A7AC2BF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/>
              <a:t>Organization Chart – Page 3</a:t>
            </a:r>
          </a:p>
        </p:txBody>
      </p: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7B2075F3-49F1-4561-B16C-A60D139B4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5128944" y="2246191"/>
            <a:ext cx="0" cy="221654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1C54223A-2F2C-4434-A30B-92D8CEE93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10800000" flipV="1">
            <a:off x="1008239" y="2448226"/>
            <a:ext cx="7743376" cy="377712"/>
          </a:xfrm>
          <a:prstGeom prst="bentConnector2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B5956150-D730-4D39-8E56-5123DA7B1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156865" y="2458639"/>
            <a:ext cx="0" cy="377712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98000C8A-C564-4106-9005-252681A7F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874164" y="2448226"/>
            <a:ext cx="0" cy="377712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92CA40FF-E75F-4233-A382-4E9DE1FAC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581062" y="2458639"/>
            <a:ext cx="0" cy="398537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4214544" y="1706429"/>
            <a:ext cx="1828800" cy="54864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accent5">
                    <a:lumMod val="50000"/>
                  </a:schemeClr>
                </a:solidFill>
              </a:rPr>
              <a:t>Fernando Jaramillo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Associate Dean for Students and Programs</a:t>
            </a:r>
          </a:p>
        </p:txBody>
      </p:sp>
      <p:sp>
        <p:nvSpPr>
          <p:cNvPr id="144" name="Rectangle: Rounded Corners 143" descr="team member headshot">
            <a:extLst>
              <a:ext uri="{FF2B5EF4-FFF2-40B4-BE49-F238E27FC236}">
                <a16:creationId xmlns:a16="http://schemas.microsoft.com/office/drawing/2014/main" id="{F21E8B07-0BC6-4DE6-B1E4-773C5D1F75EB}"/>
              </a:ext>
            </a:extLst>
          </p:cNvPr>
          <p:cNvSpPr/>
          <p:nvPr/>
        </p:nvSpPr>
        <p:spPr>
          <a:xfrm>
            <a:off x="377360" y="2836350"/>
            <a:ext cx="1828800" cy="59264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Scott Elbert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Senior Director of Advising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(See Page 5)</a:t>
            </a:r>
          </a:p>
        </p:txBody>
      </p:sp>
      <p:sp>
        <p:nvSpPr>
          <p:cNvPr id="147" name="Rectangle: Rounded Corners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2295952" y="2825939"/>
            <a:ext cx="1828800" cy="5486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Lisa Hooks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Director of Academic Recruiting</a:t>
            </a:r>
          </a:p>
        </p:txBody>
      </p:sp>
      <p:sp>
        <p:nvSpPr>
          <p:cNvPr id="150" name="Rectangle: Rounded Corners 149">
            <a:extLst>
              <a:ext uri="{FF2B5EF4-FFF2-40B4-BE49-F238E27FC236}">
                <a16:creationId xmlns:a16="http://schemas.microsoft.com/office/drawing/2014/main" id="{A84C8281-0D5E-4BF0-AB85-487647294920}"/>
              </a:ext>
            </a:extLst>
          </p:cNvPr>
          <p:cNvSpPr/>
          <p:nvPr/>
        </p:nvSpPr>
        <p:spPr>
          <a:xfrm>
            <a:off x="5959764" y="2836351"/>
            <a:ext cx="1828800" cy="5486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2">
                    <a:lumMod val="50000"/>
                  </a:schemeClr>
                </a:solidFill>
              </a:rPr>
              <a:t>Art Gonzalez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Director, Healthcare Administration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188BAA0A-9395-4095-8E1D-9829E94A4B02}"/>
              </a:ext>
            </a:extLst>
          </p:cNvPr>
          <p:cNvSpPr/>
          <p:nvPr/>
        </p:nvSpPr>
        <p:spPr>
          <a:xfrm>
            <a:off x="8549024" y="2836351"/>
            <a:ext cx="1828800" cy="5486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Joseph Babcock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Director, Executive MBA Program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2BB5928-2141-46A2-97AC-593FF857B8C2}"/>
              </a:ext>
            </a:extLst>
          </p:cNvPr>
          <p:cNvCxnSpPr/>
          <p:nvPr/>
        </p:nvCxnSpPr>
        <p:spPr>
          <a:xfrm>
            <a:off x="8750103" y="2450915"/>
            <a:ext cx="83095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0F58721-3F33-4A4E-9F07-A297530B6358}"/>
              </a:ext>
            </a:extLst>
          </p:cNvPr>
          <p:cNvSpPr/>
          <p:nvPr/>
        </p:nvSpPr>
        <p:spPr>
          <a:xfrm>
            <a:off x="1321301" y="3653643"/>
            <a:ext cx="1828800" cy="5486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Hakim Sims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Senior Academic Recruiter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BF3BCA7D-BA87-479A-B4CE-9E414CDF03B0}"/>
              </a:ext>
            </a:extLst>
          </p:cNvPr>
          <p:cNvSpPr/>
          <p:nvPr/>
        </p:nvSpPr>
        <p:spPr>
          <a:xfrm>
            <a:off x="1321301" y="5207973"/>
            <a:ext cx="1828800" cy="5486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Business Ambassadors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1C6E000-041E-408C-AA85-EA4180C1C245}"/>
              </a:ext>
            </a:extLst>
          </p:cNvPr>
          <p:cNvSpPr/>
          <p:nvPr/>
        </p:nvSpPr>
        <p:spPr>
          <a:xfrm>
            <a:off x="5959764" y="3648344"/>
            <a:ext cx="1828800" cy="5486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2">
                    <a:lumMod val="50000"/>
                  </a:schemeClr>
                </a:solidFill>
              </a:rPr>
              <a:t>Demetria Wilhite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Coordinator II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5BD0C0BC-8DB7-4305-A1C0-1AF77281B94B}"/>
              </a:ext>
            </a:extLst>
          </p:cNvPr>
          <p:cNvSpPr/>
          <p:nvPr/>
        </p:nvSpPr>
        <p:spPr>
          <a:xfrm>
            <a:off x="8549024" y="3653643"/>
            <a:ext cx="1828800" cy="5486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Nancy Fletcher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Coordinator I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5266F22-F69E-4554-B7A7-E58E91A0DA24}"/>
              </a:ext>
            </a:extLst>
          </p:cNvPr>
          <p:cNvCxnSpPr>
            <a:cxnSpLocks/>
          </p:cNvCxnSpPr>
          <p:nvPr/>
        </p:nvCxnSpPr>
        <p:spPr>
          <a:xfrm>
            <a:off x="3156865" y="3383439"/>
            <a:ext cx="0" cy="14615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A8BC1BF-5764-4E83-B159-74D5BE64A839}"/>
              </a:ext>
            </a:extLst>
          </p:cNvPr>
          <p:cNvCxnSpPr>
            <a:cxnSpLocks/>
          </p:cNvCxnSpPr>
          <p:nvPr/>
        </p:nvCxnSpPr>
        <p:spPr>
          <a:xfrm>
            <a:off x="9581062" y="3384991"/>
            <a:ext cx="0" cy="26865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ED31E87-1C27-4B3B-9DD1-A49CDD950C95}"/>
              </a:ext>
            </a:extLst>
          </p:cNvPr>
          <p:cNvCxnSpPr>
            <a:cxnSpLocks/>
          </p:cNvCxnSpPr>
          <p:nvPr/>
        </p:nvCxnSpPr>
        <p:spPr>
          <a:xfrm flipH="1">
            <a:off x="1543043" y="4202283"/>
            <a:ext cx="0" cy="24033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E422156-B466-4A13-BACD-3C51E19743B2}"/>
              </a:ext>
            </a:extLst>
          </p:cNvPr>
          <p:cNvCxnSpPr>
            <a:cxnSpLocks/>
          </p:cNvCxnSpPr>
          <p:nvPr/>
        </p:nvCxnSpPr>
        <p:spPr>
          <a:xfrm>
            <a:off x="6874164" y="3390290"/>
            <a:ext cx="0" cy="25805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0E0AD7E3-AA4E-427A-98C3-E84C718DBFDC}"/>
              </a:ext>
            </a:extLst>
          </p:cNvPr>
          <p:cNvSpPr/>
          <p:nvPr/>
        </p:nvSpPr>
        <p:spPr>
          <a:xfrm>
            <a:off x="71975" y="4445581"/>
            <a:ext cx="1828800" cy="5486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100" b="1" dirty="0">
              <a:solidFill>
                <a:schemeClr val="tx1"/>
              </a:solidFill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Victoria </a:t>
            </a:r>
            <a:r>
              <a:rPr lang="en-US" sz="1100" b="1" dirty="0" err="1">
                <a:solidFill>
                  <a:schemeClr val="tx1"/>
                </a:solidFill>
              </a:rPr>
              <a:t>Poisal</a:t>
            </a:r>
            <a:endParaRPr lang="en-US" dirty="0">
              <a:solidFill>
                <a:schemeClr val="tx1"/>
              </a:solidFill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Academic Recruiter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100" b="1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1BD4AB15-EA01-4668-8382-9E8B3F312297}"/>
              </a:ext>
            </a:extLst>
          </p:cNvPr>
          <p:cNvCxnSpPr>
            <a:cxnSpLocks/>
          </p:cNvCxnSpPr>
          <p:nvPr/>
        </p:nvCxnSpPr>
        <p:spPr>
          <a:xfrm flipH="1">
            <a:off x="2163275" y="4205637"/>
            <a:ext cx="0" cy="101119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7827EB24-AEED-D8D1-214F-56B4CD7EC35B}"/>
              </a:ext>
            </a:extLst>
          </p:cNvPr>
          <p:cNvCxnSpPr/>
          <p:nvPr/>
        </p:nvCxnSpPr>
        <p:spPr>
          <a:xfrm flipV="1">
            <a:off x="2112336" y="3540643"/>
            <a:ext cx="1375143" cy="15948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2D8DD86-05A5-0CE5-8E21-80FCD890B22B}"/>
              </a:ext>
            </a:extLst>
          </p:cNvPr>
          <p:cNvCxnSpPr>
            <a:cxnSpLocks/>
          </p:cNvCxnSpPr>
          <p:nvPr/>
        </p:nvCxnSpPr>
        <p:spPr>
          <a:xfrm>
            <a:off x="2118973" y="3541103"/>
            <a:ext cx="0" cy="11628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B26261A-2ED0-1FC7-6D42-3CEAF8C411FF}"/>
              </a:ext>
            </a:extLst>
          </p:cNvPr>
          <p:cNvSpPr/>
          <p:nvPr/>
        </p:nvSpPr>
        <p:spPr>
          <a:xfrm>
            <a:off x="3695905" y="4870883"/>
            <a:ext cx="1828800" cy="5486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1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James Brown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Graduate Recruiter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1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7C48167-660E-D64A-B90B-79173E407090}"/>
              </a:ext>
            </a:extLst>
          </p:cNvPr>
          <p:cNvSpPr/>
          <p:nvPr/>
        </p:nvSpPr>
        <p:spPr>
          <a:xfrm>
            <a:off x="3695905" y="5526557"/>
            <a:ext cx="1828800" cy="5486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1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Vacant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Graduate Recruiter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100" b="1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CE0AC38-7F39-2C42-0B32-312D8C51399F}"/>
              </a:ext>
            </a:extLst>
          </p:cNvPr>
          <p:cNvCxnSpPr/>
          <p:nvPr/>
        </p:nvCxnSpPr>
        <p:spPr>
          <a:xfrm flipH="1">
            <a:off x="3469758" y="3530009"/>
            <a:ext cx="7088" cy="2305493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7C3E9B5-89C6-9A3E-CD9C-E097BDB47329}"/>
              </a:ext>
            </a:extLst>
          </p:cNvPr>
          <p:cNvCxnSpPr/>
          <p:nvPr/>
        </p:nvCxnSpPr>
        <p:spPr>
          <a:xfrm>
            <a:off x="3469093" y="5126001"/>
            <a:ext cx="232143" cy="1772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556070F-3322-865F-57ED-509D9E9E4790}"/>
              </a:ext>
            </a:extLst>
          </p:cNvPr>
          <p:cNvCxnSpPr>
            <a:cxnSpLocks/>
          </p:cNvCxnSpPr>
          <p:nvPr/>
        </p:nvCxnSpPr>
        <p:spPr>
          <a:xfrm>
            <a:off x="3469093" y="5843698"/>
            <a:ext cx="232143" cy="1772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3B13E72-AE53-1968-23BF-E4382608AD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874164" y="2479005"/>
            <a:ext cx="0" cy="377712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3682BE6-6A9A-262A-BA92-21E9A5C99947}"/>
              </a:ext>
            </a:extLst>
          </p:cNvPr>
          <p:cNvSpPr/>
          <p:nvPr/>
        </p:nvSpPr>
        <p:spPr>
          <a:xfrm>
            <a:off x="4214544" y="1737208"/>
            <a:ext cx="1828800" cy="54864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Fernando Jaramillo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Associate Dean for Students and Programs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81EBA58-DCC7-B562-578D-B6588051BF76}"/>
              </a:ext>
            </a:extLst>
          </p:cNvPr>
          <p:cNvSpPr/>
          <p:nvPr/>
        </p:nvSpPr>
        <p:spPr>
          <a:xfrm>
            <a:off x="5959764" y="2852213"/>
            <a:ext cx="1828800" cy="5486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Art Gonzalez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Director, Healthcare Administration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87EFE199-32B2-89F2-7BB3-418512D41960}"/>
              </a:ext>
            </a:extLst>
          </p:cNvPr>
          <p:cNvSpPr/>
          <p:nvPr/>
        </p:nvSpPr>
        <p:spPr>
          <a:xfrm>
            <a:off x="5959764" y="3679123"/>
            <a:ext cx="1828800" cy="5486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Demetria Wilhite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Coordinator II</a:t>
            </a:r>
          </a:p>
        </p:txBody>
      </p:sp>
    </p:spTree>
    <p:extLst>
      <p:ext uri="{BB962C8B-B14F-4D97-AF65-F5344CB8AC3E}">
        <p14:creationId xmlns:p14="http://schemas.microsoft.com/office/powerpoint/2010/main" val="7770565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6D9B4A0-411D-4E7F-AB9E-95DE069B5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College of Business	 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7926A82-6166-466D-A3A3-E32A7AC2BF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/>
              <a:t>Organization Chart – Page 4</a:t>
            </a:r>
          </a:p>
        </p:txBody>
      </p: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7B2075F3-49F1-4561-B16C-A60D139B4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18" idx="2"/>
          </p:cNvCxnSpPr>
          <p:nvPr/>
        </p:nvCxnSpPr>
        <p:spPr>
          <a:xfrm flipV="1">
            <a:off x="6091266" y="2236985"/>
            <a:ext cx="0" cy="221654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1C54223A-2F2C-4434-A30B-92D8CEE93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10800000" flipV="1">
            <a:off x="899737" y="2464172"/>
            <a:ext cx="9510610" cy="334805"/>
          </a:xfrm>
          <a:prstGeom prst="bentConnector2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B5956150-D730-4D39-8E56-5123DA7B1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030812" y="2458639"/>
            <a:ext cx="0" cy="377712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98000C8A-C564-4106-9005-252681A7F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438773" y="2485273"/>
            <a:ext cx="0" cy="377712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DFAFA2FD-B58C-4CB3-83BF-D7037A44C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862480" y="2469051"/>
            <a:ext cx="0" cy="377712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92CA40FF-E75F-4233-A382-4E9DE1FAC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410347" y="2467720"/>
            <a:ext cx="0" cy="398537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5176866" y="1688345"/>
            <a:ext cx="1828800" cy="5486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Becky Neilson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Assistant Dean</a:t>
            </a:r>
          </a:p>
        </p:txBody>
      </p:sp>
      <p:sp>
        <p:nvSpPr>
          <p:cNvPr id="144" name="Rectangle: Rounded Corners 143" descr="team member headshot">
            <a:extLst>
              <a:ext uri="{FF2B5EF4-FFF2-40B4-BE49-F238E27FC236}">
                <a16:creationId xmlns:a16="http://schemas.microsoft.com/office/drawing/2014/main" id="{F21E8B07-0BC6-4DE6-B1E4-773C5D1F75EB}"/>
              </a:ext>
            </a:extLst>
          </p:cNvPr>
          <p:cNvSpPr/>
          <p:nvPr/>
        </p:nvSpPr>
        <p:spPr>
          <a:xfrm>
            <a:off x="51679" y="2799038"/>
            <a:ext cx="1828800" cy="5486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Jairo Omana-Penaranda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Director, OIIR</a:t>
            </a:r>
          </a:p>
        </p:txBody>
      </p:sp>
      <p:sp>
        <p:nvSpPr>
          <p:cNvPr id="147" name="Rectangle: Rounded Corners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2116412" y="2825435"/>
            <a:ext cx="1828800" cy="5486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Dara McCluskey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Director, Marketing &amp; Communications</a:t>
            </a:r>
          </a:p>
        </p:txBody>
      </p:sp>
      <p:sp>
        <p:nvSpPr>
          <p:cNvPr id="150" name="Rectangle: Rounded Corners 149">
            <a:extLst>
              <a:ext uri="{FF2B5EF4-FFF2-40B4-BE49-F238E27FC236}">
                <a16:creationId xmlns:a16="http://schemas.microsoft.com/office/drawing/2014/main" id="{A84C8281-0D5E-4BF0-AB85-487647294920}"/>
              </a:ext>
            </a:extLst>
          </p:cNvPr>
          <p:cNvSpPr/>
          <p:nvPr/>
        </p:nvSpPr>
        <p:spPr>
          <a:xfrm>
            <a:off x="4528569" y="2806374"/>
            <a:ext cx="1828800" cy="5486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Mandy Eliot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Coordinator,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Corporate Relations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353C0152-9374-48DA-9742-88CA7C5C9796}"/>
              </a:ext>
            </a:extLst>
          </p:cNvPr>
          <p:cNvSpPr/>
          <p:nvPr/>
        </p:nvSpPr>
        <p:spPr>
          <a:xfrm>
            <a:off x="6948080" y="2803412"/>
            <a:ext cx="1828800" cy="5486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Martha Ambrosio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Business Operations Manager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188BAA0A-9395-4095-8E1D-9829E94A4B02}"/>
              </a:ext>
            </a:extLst>
          </p:cNvPr>
          <p:cNvSpPr/>
          <p:nvPr/>
        </p:nvSpPr>
        <p:spPr>
          <a:xfrm>
            <a:off x="9504609" y="2751964"/>
            <a:ext cx="1828800" cy="5486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Jennifer Barbour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Executive Assistant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to the Deans</a:t>
            </a:r>
          </a:p>
        </p:txBody>
      </p:sp>
      <p:sp>
        <p:nvSpPr>
          <p:cNvPr id="20" name="Rectangle: Rounded Corners 19" descr="team member headshot">
            <a:extLst>
              <a:ext uri="{FF2B5EF4-FFF2-40B4-BE49-F238E27FC236}">
                <a16:creationId xmlns:a16="http://schemas.microsoft.com/office/drawing/2014/main" id="{F054FF95-E101-42B6-83FA-B2B13B1F81DA}"/>
              </a:ext>
            </a:extLst>
          </p:cNvPr>
          <p:cNvSpPr/>
          <p:nvPr/>
        </p:nvSpPr>
        <p:spPr>
          <a:xfrm>
            <a:off x="51680" y="3573528"/>
            <a:ext cx="1828799" cy="5486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Wade Mathis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Computer User Service Specialist</a:t>
            </a:r>
          </a:p>
        </p:txBody>
      </p:sp>
      <p:sp>
        <p:nvSpPr>
          <p:cNvPr id="21" name="Rectangle: Rounded Corners 20" descr="team member headshot">
            <a:extLst>
              <a:ext uri="{FF2B5EF4-FFF2-40B4-BE49-F238E27FC236}">
                <a16:creationId xmlns:a16="http://schemas.microsoft.com/office/drawing/2014/main" id="{903D7C5B-D857-4B2F-B12A-457CCBBF8F43}"/>
              </a:ext>
            </a:extLst>
          </p:cNvPr>
          <p:cNvSpPr/>
          <p:nvPr/>
        </p:nvSpPr>
        <p:spPr>
          <a:xfrm>
            <a:off x="1261080" y="4621015"/>
            <a:ext cx="1828800" cy="5486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Thomas Johns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Communications Specialist</a:t>
            </a:r>
          </a:p>
        </p:txBody>
      </p:sp>
      <p:sp>
        <p:nvSpPr>
          <p:cNvPr id="22" name="Rectangle: Rounded Corners 21" descr="team member headshot">
            <a:extLst>
              <a:ext uri="{FF2B5EF4-FFF2-40B4-BE49-F238E27FC236}">
                <a16:creationId xmlns:a16="http://schemas.microsoft.com/office/drawing/2014/main" id="{3268F04A-A3EC-461C-BE39-BA1B6092E61A}"/>
              </a:ext>
            </a:extLst>
          </p:cNvPr>
          <p:cNvSpPr/>
          <p:nvPr/>
        </p:nvSpPr>
        <p:spPr>
          <a:xfrm>
            <a:off x="3135653" y="4621015"/>
            <a:ext cx="1828800" cy="5486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Jalen Larry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Multimedia Producer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72FB862-737D-44F1-8211-C571B70E2D9A}"/>
              </a:ext>
            </a:extLst>
          </p:cNvPr>
          <p:cNvCxnSpPr/>
          <p:nvPr/>
        </p:nvCxnSpPr>
        <p:spPr>
          <a:xfrm>
            <a:off x="3050494" y="3391595"/>
            <a:ext cx="0" cy="84484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656B6DA-DE25-4952-82C4-A4B7BF5C1A5B}"/>
              </a:ext>
            </a:extLst>
          </p:cNvPr>
          <p:cNvCxnSpPr/>
          <p:nvPr/>
        </p:nvCxnSpPr>
        <p:spPr>
          <a:xfrm>
            <a:off x="2139815" y="4236440"/>
            <a:ext cx="18288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25C5B84-8F28-4438-88C1-2B24AC6F49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141285" y="4249674"/>
            <a:ext cx="0" cy="377712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3291AD2A-4480-4FCD-84EF-9648AF01A4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966494" y="4249674"/>
            <a:ext cx="0" cy="377712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75C9D28-ADA8-411B-8898-AA97FCA7CBEA}"/>
              </a:ext>
            </a:extLst>
          </p:cNvPr>
          <p:cNvCxnSpPr/>
          <p:nvPr/>
        </p:nvCxnSpPr>
        <p:spPr>
          <a:xfrm>
            <a:off x="7862480" y="3347678"/>
            <a:ext cx="0" cy="84484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ectangle: Rounded Corners 38" descr="team member headshot">
            <a:extLst>
              <a:ext uri="{FF2B5EF4-FFF2-40B4-BE49-F238E27FC236}">
                <a16:creationId xmlns:a16="http://schemas.microsoft.com/office/drawing/2014/main" id="{8BBD7625-5A0C-4F19-9C88-9FF080A93E80}"/>
              </a:ext>
            </a:extLst>
          </p:cNvPr>
          <p:cNvSpPr/>
          <p:nvPr/>
        </p:nvSpPr>
        <p:spPr>
          <a:xfrm>
            <a:off x="6992927" y="4242283"/>
            <a:ext cx="1828800" cy="5486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Nikki Colbert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Administrative Assistant I</a:t>
            </a:r>
          </a:p>
        </p:txBody>
      </p:sp>
      <p:sp>
        <p:nvSpPr>
          <p:cNvPr id="40" name="Rectangle: Rounded Corners 39" descr="team member headshot">
            <a:extLst>
              <a:ext uri="{FF2B5EF4-FFF2-40B4-BE49-F238E27FC236}">
                <a16:creationId xmlns:a16="http://schemas.microsoft.com/office/drawing/2014/main" id="{6EFB8D3E-B9E3-41DB-9A3E-7E44762922C5}"/>
              </a:ext>
            </a:extLst>
          </p:cNvPr>
          <p:cNvSpPr/>
          <p:nvPr/>
        </p:nvSpPr>
        <p:spPr>
          <a:xfrm>
            <a:off x="9495947" y="4218380"/>
            <a:ext cx="1828800" cy="5486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Suzanne Stringham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Administrative Assistant I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F901D14-01DC-448C-A2E3-4EC778681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863267" y="3355365"/>
            <a:ext cx="5625" cy="207147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73C5D181-130A-42CB-87A5-A55A36F671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64483" y="4122168"/>
            <a:ext cx="0" cy="1748294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: Rounded Corners 47" descr="team member headshot">
            <a:extLst>
              <a:ext uri="{FF2B5EF4-FFF2-40B4-BE49-F238E27FC236}">
                <a16:creationId xmlns:a16="http://schemas.microsoft.com/office/drawing/2014/main" id="{602B4BEC-B790-46B4-AF1F-A5F55A3BEAFD}"/>
              </a:ext>
            </a:extLst>
          </p:cNvPr>
          <p:cNvSpPr/>
          <p:nvPr/>
        </p:nvSpPr>
        <p:spPr>
          <a:xfrm>
            <a:off x="51679" y="5839279"/>
            <a:ext cx="1828800" cy="5486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Student Assistants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4C699D2-29CD-5BAE-B17E-3C642C3DB9DB}"/>
              </a:ext>
            </a:extLst>
          </p:cNvPr>
          <p:cNvCxnSpPr/>
          <p:nvPr/>
        </p:nvCxnSpPr>
        <p:spPr>
          <a:xfrm>
            <a:off x="10419009" y="3300604"/>
            <a:ext cx="0" cy="84484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0594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6D9B4A0-411D-4E7F-AB9E-95DE069B5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College of Business	 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7926A82-6166-466D-A3A3-E32A7AC2BF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/>
              <a:t>Organization Chart – Page 5</a:t>
            </a:r>
          </a:p>
        </p:txBody>
      </p: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7B2075F3-49F1-4561-B16C-A60D139B4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18" idx="2"/>
          </p:cNvCxnSpPr>
          <p:nvPr/>
        </p:nvCxnSpPr>
        <p:spPr>
          <a:xfrm flipV="1">
            <a:off x="6091266" y="2236985"/>
            <a:ext cx="0" cy="221654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1C54223A-2F2C-4434-A30B-92D8CEE93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144" idx="0"/>
          </p:cNvCxnSpPr>
          <p:nvPr/>
        </p:nvCxnSpPr>
        <p:spPr>
          <a:xfrm rot="10800000" flipV="1">
            <a:off x="1291760" y="2476745"/>
            <a:ext cx="4750386" cy="368286"/>
          </a:xfrm>
          <a:prstGeom prst="bentConnector2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or: Elbow 95">
            <a:extLst>
              <a:ext uri="{FF2B5EF4-FFF2-40B4-BE49-F238E27FC236}">
                <a16:creationId xmlns:a16="http://schemas.microsoft.com/office/drawing/2014/main" id="{185DC171-E6CD-4880-8EF4-7E0DB7F6C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29901" y="2468065"/>
            <a:ext cx="5052259" cy="362777"/>
          </a:xfrm>
          <a:prstGeom prst="bentConnector2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5176866" y="1688345"/>
            <a:ext cx="1828800" cy="5486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Scott Elbert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Senior Director of Advising</a:t>
            </a:r>
          </a:p>
        </p:txBody>
      </p:sp>
      <p:sp>
        <p:nvSpPr>
          <p:cNvPr id="144" name="Rectangle: Rounded Corners 143" descr="team member headshot">
            <a:extLst>
              <a:ext uri="{FF2B5EF4-FFF2-40B4-BE49-F238E27FC236}">
                <a16:creationId xmlns:a16="http://schemas.microsoft.com/office/drawing/2014/main" id="{F21E8B07-0BC6-4DE6-B1E4-773C5D1F75EB}"/>
              </a:ext>
            </a:extLst>
          </p:cNvPr>
          <p:cNvSpPr/>
          <p:nvPr/>
        </p:nvSpPr>
        <p:spPr>
          <a:xfrm>
            <a:off x="377360" y="2845031"/>
            <a:ext cx="1828800" cy="5486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  <a:ea typeface="+mn-lt"/>
                <a:cs typeface="+mn-lt"/>
              </a:rPr>
              <a:t>Denise Wylie Hayes</a:t>
            </a:r>
            <a:endParaRPr lang="en-US" dirty="0">
              <a:solidFill>
                <a:schemeClr val="tx1"/>
              </a:solidFill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Assistant Director, UG</a:t>
            </a:r>
          </a:p>
        </p:txBody>
      </p:sp>
      <p:sp>
        <p:nvSpPr>
          <p:cNvPr id="147" name="Rectangle: Rounded Corners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9985840" y="2830842"/>
            <a:ext cx="1828800" cy="5486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2">
                    <a:lumMod val="50000"/>
                  </a:schemeClr>
                </a:solidFill>
              </a:rPr>
              <a:t>Tami Powers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Assistant Director, GBS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9F30176-5BFD-4DA5-BCC5-C809D5F0383C}"/>
              </a:ext>
            </a:extLst>
          </p:cNvPr>
          <p:cNvCxnSpPr>
            <a:cxnSpLocks/>
            <a:stCxn id="144" idx="2"/>
          </p:cNvCxnSpPr>
          <p:nvPr/>
        </p:nvCxnSpPr>
        <p:spPr>
          <a:xfrm>
            <a:off x="1291760" y="3393671"/>
            <a:ext cx="0" cy="6833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angle: Rounded Corners 19" descr="team member headshot">
            <a:extLst>
              <a:ext uri="{FF2B5EF4-FFF2-40B4-BE49-F238E27FC236}">
                <a16:creationId xmlns:a16="http://schemas.microsoft.com/office/drawing/2014/main" id="{398F3B15-EED2-488C-BA60-9BA249D42200}"/>
              </a:ext>
            </a:extLst>
          </p:cNvPr>
          <p:cNvSpPr/>
          <p:nvPr/>
        </p:nvSpPr>
        <p:spPr>
          <a:xfrm>
            <a:off x="445728" y="4084230"/>
            <a:ext cx="1760432" cy="43960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Julia Baker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Office Assistant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5D18EDE-CB39-4CD5-AB31-99849D328AD8}"/>
              </a:ext>
            </a:extLst>
          </p:cNvPr>
          <p:cNvCxnSpPr>
            <a:cxnSpLocks/>
            <a:stCxn id="144" idx="3"/>
          </p:cNvCxnSpPr>
          <p:nvPr/>
        </p:nvCxnSpPr>
        <p:spPr>
          <a:xfrm>
            <a:off x="2206160" y="3119351"/>
            <a:ext cx="191283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64BE706-7EE4-4349-BF6D-C4649F7D6F2D}"/>
              </a:ext>
            </a:extLst>
          </p:cNvPr>
          <p:cNvCxnSpPr>
            <a:cxnSpLocks/>
          </p:cNvCxnSpPr>
          <p:nvPr/>
        </p:nvCxnSpPr>
        <p:spPr>
          <a:xfrm>
            <a:off x="4118994" y="3109390"/>
            <a:ext cx="0" cy="364374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4B6A3A3-AAF5-4DB2-8A25-D6071BC5BCE5}"/>
              </a:ext>
            </a:extLst>
          </p:cNvPr>
          <p:cNvCxnSpPr/>
          <p:nvPr/>
        </p:nvCxnSpPr>
        <p:spPr>
          <a:xfrm>
            <a:off x="4118994" y="3204594"/>
            <a:ext cx="36072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Rectangle: Rounded Corners 36" descr="team member headshot">
            <a:extLst>
              <a:ext uri="{FF2B5EF4-FFF2-40B4-BE49-F238E27FC236}">
                <a16:creationId xmlns:a16="http://schemas.microsoft.com/office/drawing/2014/main" id="{14F23789-25A5-4936-923E-BA51932393E3}"/>
              </a:ext>
            </a:extLst>
          </p:cNvPr>
          <p:cNvSpPr/>
          <p:nvPr/>
        </p:nvSpPr>
        <p:spPr>
          <a:xfrm>
            <a:off x="4496357" y="3013682"/>
            <a:ext cx="1670733" cy="4396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Patty Salazar-Martel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Academic Advisor I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DE5D97B-3A3F-48DC-8CDD-EE93F9E49E4F}"/>
              </a:ext>
            </a:extLst>
          </p:cNvPr>
          <p:cNvCxnSpPr/>
          <p:nvPr/>
        </p:nvCxnSpPr>
        <p:spPr>
          <a:xfrm>
            <a:off x="4135630" y="3762704"/>
            <a:ext cx="36072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ectangle: Rounded Corners 38" descr="team member headshot">
            <a:extLst>
              <a:ext uri="{FF2B5EF4-FFF2-40B4-BE49-F238E27FC236}">
                <a16:creationId xmlns:a16="http://schemas.microsoft.com/office/drawing/2014/main" id="{981E7E68-DDA3-4EDA-933C-0D27D8B97085}"/>
              </a:ext>
            </a:extLst>
          </p:cNvPr>
          <p:cNvSpPr/>
          <p:nvPr/>
        </p:nvSpPr>
        <p:spPr>
          <a:xfrm>
            <a:off x="4512992" y="3570516"/>
            <a:ext cx="1670733" cy="4396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Catherine Hinton   </a:t>
            </a:r>
            <a:r>
              <a:rPr lang="en-US" sz="1000" dirty="0">
                <a:solidFill>
                  <a:schemeClr val="tx1"/>
                </a:solidFill>
              </a:rPr>
              <a:t>Academic Advisor I</a:t>
            </a:r>
          </a:p>
        </p:txBody>
      </p:sp>
      <p:sp>
        <p:nvSpPr>
          <p:cNvPr id="40" name="Rectangle: Rounded Corners 39" descr="team member headshot">
            <a:extLst>
              <a:ext uri="{FF2B5EF4-FFF2-40B4-BE49-F238E27FC236}">
                <a16:creationId xmlns:a16="http://schemas.microsoft.com/office/drawing/2014/main" id="{04C934A6-9ECB-4429-B808-A8281F22A221}"/>
              </a:ext>
            </a:extLst>
          </p:cNvPr>
          <p:cNvSpPr/>
          <p:nvPr/>
        </p:nvSpPr>
        <p:spPr>
          <a:xfrm>
            <a:off x="4513851" y="4159839"/>
            <a:ext cx="1670733" cy="4396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2">
                    <a:lumMod val="50000"/>
                  </a:schemeClr>
                </a:solidFill>
              </a:rPr>
              <a:t>Jasmine Coker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Graduation/Degree Plans</a:t>
            </a:r>
          </a:p>
        </p:txBody>
      </p:sp>
      <p:sp>
        <p:nvSpPr>
          <p:cNvPr id="41" name="Rectangle: Rounded Corners 40" descr="team member headshot">
            <a:extLst>
              <a:ext uri="{FF2B5EF4-FFF2-40B4-BE49-F238E27FC236}">
                <a16:creationId xmlns:a16="http://schemas.microsoft.com/office/drawing/2014/main" id="{36604767-26F1-4FA2-BE83-5B492831A7A0}"/>
              </a:ext>
            </a:extLst>
          </p:cNvPr>
          <p:cNvSpPr/>
          <p:nvPr/>
        </p:nvSpPr>
        <p:spPr>
          <a:xfrm>
            <a:off x="4512992" y="4711458"/>
            <a:ext cx="1670733" cy="4396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Christy </a:t>
            </a:r>
            <a:r>
              <a:rPr lang="en-US" sz="1100" b="1" dirty="0" err="1">
                <a:solidFill>
                  <a:schemeClr val="tx1"/>
                </a:solidFill>
              </a:rPr>
              <a:t>Abatan</a:t>
            </a:r>
            <a:endParaRPr lang="en-US" sz="1100" b="1" dirty="0">
              <a:solidFill>
                <a:schemeClr val="tx1"/>
              </a:solidFill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Academic Advisor I</a:t>
            </a:r>
          </a:p>
        </p:txBody>
      </p:sp>
      <p:sp>
        <p:nvSpPr>
          <p:cNvPr id="42" name="Rectangle: Rounded Corners 41" descr="team member headshot">
            <a:extLst>
              <a:ext uri="{FF2B5EF4-FFF2-40B4-BE49-F238E27FC236}">
                <a16:creationId xmlns:a16="http://schemas.microsoft.com/office/drawing/2014/main" id="{4609DCC5-F334-41D1-851B-18F850779950}"/>
              </a:ext>
            </a:extLst>
          </p:cNvPr>
          <p:cNvSpPr/>
          <p:nvPr/>
        </p:nvSpPr>
        <p:spPr>
          <a:xfrm>
            <a:off x="4496356" y="5261996"/>
            <a:ext cx="1670733" cy="4396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Billy Evatt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Academic Advisor I</a:t>
            </a:r>
          </a:p>
        </p:txBody>
      </p:sp>
      <p:sp>
        <p:nvSpPr>
          <p:cNvPr id="43" name="Rectangle: Rounded Corners 42" descr="team member headshot">
            <a:extLst>
              <a:ext uri="{FF2B5EF4-FFF2-40B4-BE49-F238E27FC236}">
                <a16:creationId xmlns:a16="http://schemas.microsoft.com/office/drawing/2014/main" id="{6E71527A-28D1-41DB-A84A-0F33AEF8F14E}"/>
              </a:ext>
            </a:extLst>
          </p:cNvPr>
          <p:cNvSpPr/>
          <p:nvPr/>
        </p:nvSpPr>
        <p:spPr>
          <a:xfrm>
            <a:off x="4496355" y="5842935"/>
            <a:ext cx="1670733" cy="4396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Alex Yost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Academic Advisor I</a:t>
            </a:r>
          </a:p>
        </p:txBody>
      </p:sp>
      <p:sp>
        <p:nvSpPr>
          <p:cNvPr id="44" name="Rectangle: Rounded Corners 43" descr="team member headshot">
            <a:extLst>
              <a:ext uri="{FF2B5EF4-FFF2-40B4-BE49-F238E27FC236}">
                <a16:creationId xmlns:a16="http://schemas.microsoft.com/office/drawing/2014/main" id="{2A688838-848E-46D6-9F27-ADB095F8DE54}"/>
              </a:ext>
            </a:extLst>
          </p:cNvPr>
          <p:cNvSpPr/>
          <p:nvPr/>
        </p:nvSpPr>
        <p:spPr>
          <a:xfrm>
            <a:off x="4496354" y="6375678"/>
            <a:ext cx="1670733" cy="4396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Cecelia Holden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Academic Advisor I</a:t>
            </a:r>
          </a:p>
        </p:txBody>
      </p:sp>
      <p:sp>
        <p:nvSpPr>
          <p:cNvPr id="45" name="Rectangle: Rounded Corners 44" descr="team member headshot">
            <a:extLst>
              <a:ext uri="{FF2B5EF4-FFF2-40B4-BE49-F238E27FC236}">
                <a16:creationId xmlns:a16="http://schemas.microsoft.com/office/drawing/2014/main" id="{A7434491-F19E-4FC7-992F-9BC0C1181D5F}"/>
              </a:ext>
            </a:extLst>
          </p:cNvPr>
          <p:cNvSpPr/>
          <p:nvPr/>
        </p:nvSpPr>
        <p:spPr>
          <a:xfrm>
            <a:off x="2251262" y="4827594"/>
            <a:ext cx="1670733" cy="4396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Adrienne King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Academic Advisor I</a:t>
            </a:r>
          </a:p>
        </p:txBody>
      </p:sp>
      <p:sp>
        <p:nvSpPr>
          <p:cNvPr id="46" name="Rectangle: Rounded Corners 45" descr="team member headshot">
            <a:extLst>
              <a:ext uri="{FF2B5EF4-FFF2-40B4-BE49-F238E27FC236}">
                <a16:creationId xmlns:a16="http://schemas.microsoft.com/office/drawing/2014/main" id="{4EB6EEEA-618E-4BF2-88FA-CA1C135A4D88}"/>
              </a:ext>
            </a:extLst>
          </p:cNvPr>
          <p:cNvSpPr/>
          <p:nvPr/>
        </p:nvSpPr>
        <p:spPr>
          <a:xfrm>
            <a:off x="2251262" y="5310060"/>
            <a:ext cx="1670733" cy="4396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Harold Hankerson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Academic Advisor I</a:t>
            </a:r>
          </a:p>
        </p:txBody>
      </p:sp>
      <p:sp>
        <p:nvSpPr>
          <p:cNvPr id="47" name="Rectangle: Rounded Corners 46" descr="team member headshot">
            <a:extLst>
              <a:ext uri="{FF2B5EF4-FFF2-40B4-BE49-F238E27FC236}">
                <a16:creationId xmlns:a16="http://schemas.microsoft.com/office/drawing/2014/main" id="{8A5D4E02-10B5-4C05-80B6-CB65DFB79AE1}"/>
              </a:ext>
            </a:extLst>
          </p:cNvPr>
          <p:cNvSpPr/>
          <p:nvPr/>
        </p:nvSpPr>
        <p:spPr>
          <a:xfrm>
            <a:off x="2240232" y="5792526"/>
            <a:ext cx="1670733" cy="4396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Linda Letherwood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Academic Advisor II</a:t>
            </a:r>
          </a:p>
        </p:txBody>
      </p:sp>
      <p:sp>
        <p:nvSpPr>
          <p:cNvPr id="48" name="Rectangle: Rounded Corners 47" descr="team member headshot">
            <a:extLst>
              <a:ext uri="{FF2B5EF4-FFF2-40B4-BE49-F238E27FC236}">
                <a16:creationId xmlns:a16="http://schemas.microsoft.com/office/drawing/2014/main" id="{7278176C-2C9F-45AE-B3A1-5F02A3D60594}"/>
              </a:ext>
            </a:extLst>
          </p:cNvPr>
          <p:cNvSpPr/>
          <p:nvPr/>
        </p:nvSpPr>
        <p:spPr>
          <a:xfrm>
            <a:off x="2236815" y="6325400"/>
            <a:ext cx="1670733" cy="4396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Kyle Duncan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Academic Advisor I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D28E33B-B2A4-4A0E-863C-EF5FA929E007}"/>
              </a:ext>
            </a:extLst>
          </p:cNvPr>
          <p:cNvCxnSpPr/>
          <p:nvPr/>
        </p:nvCxnSpPr>
        <p:spPr>
          <a:xfrm>
            <a:off x="4135630" y="4379644"/>
            <a:ext cx="36072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8F65613-CB6D-4305-A76C-C1839AE285D3}"/>
              </a:ext>
            </a:extLst>
          </p:cNvPr>
          <p:cNvCxnSpPr/>
          <p:nvPr/>
        </p:nvCxnSpPr>
        <p:spPr>
          <a:xfrm>
            <a:off x="4135630" y="4931263"/>
            <a:ext cx="36072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A9CFEC7-0F85-4709-BA84-AED4F46937C6}"/>
              </a:ext>
            </a:extLst>
          </p:cNvPr>
          <p:cNvCxnSpPr/>
          <p:nvPr/>
        </p:nvCxnSpPr>
        <p:spPr>
          <a:xfrm>
            <a:off x="4116055" y="5488716"/>
            <a:ext cx="36072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6AB1B17D-B7D3-4197-B8F2-CDCEFD1A3384}"/>
              </a:ext>
            </a:extLst>
          </p:cNvPr>
          <p:cNvCxnSpPr/>
          <p:nvPr/>
        </p:nvCxnSpPr>
        <p:spPr>
          <a:xfrm>
            <a:off x="4135629" y="6009776"/>
            <a:ext cx="36072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6DCA215-F040-4433-AB75-85F0AD03A205}"/>
              </a:ext>
            </a:extLst>
          </p:cNvPr>
          <p:cNvCxnSpPr/>
          <p:nvPr/>
        </p:nvCxnSpPr>
        <p:spPr>
          <a:xfrm>
            <a:off x="4135628" y="6743005"/>
            <a:ext cx="36072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B6AFFB6-2A17-4035-9DBA-94F03D03CB2F}"/>
              </a:ext>
            </a:extLst>
          </p:cNvPr>
          <p:cNvCxnSpPr>
            <a:cxnSpLocks/>
          </p:cNvCxnSpPr>
          <p:nvPr/>
        </p:nvCxnSpPr>
        <p:spPr>
          <a:xfrm>
            <a:off x="3910965" y="5047399"/>
            <a:ext cx="20509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A15E619C-D9F1-414A-9A07-33EDA91625D5}"/>
              </a:ext>
            </a:extLst>
          </p:cNvPr>
          <p:cNvCxnSpPr>
            <a:cxnSpLocks/>
          </p:cNvCxnSpPr>
          <p:nvPr/>
        </p:nvCxnSpPr>
        <p:spPr>
          <a:xfrm>
            <a:off x="3910965" y="5619249"/>
            <a:ext cx="20509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6F495352-7FF0-4DAE-849D-E1B036C792AA}"/>
              </a:ext>
            </a:extLst>
          </p:cNvPr>
          <p:cNvCxnSpPr>
            <a:cxnSpLocks/>
          </p:cNvCxnSpPr>
          <p:nvPr/>
        </p:nvCxnSpPr>
        <p:spPr>
          <a:xfrm>
            <a:off x="3905371" y="6062740"/>
            <a:ext cx="20509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03AD4391-68BF-47AE-B3D3-612276FFFBC8}"/>
              </a:ext>
            </a:extLst>
          </p:cNvPr>
          <p:cNvCxnSpPr>
            <a:cxnSpLocks/>
          </p:cNvCxnSpPr>
          <p:nvPr/>
        </p:nvCxnSpPr>
        <p:spPr>
          <a:xfrm>
            <a:off x="3907547" y="6524379"/>
            <a:ext cx="20509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B71811F-ACD1-445F-B740-3309616D2759}"/>
              </a:ext>
            </a:extLst>
          </p:cNvPr>
          <p:cNvCxnSpPr/>
          <p:nvPr/>
        </p:nvCxnSpPr>
        <p:spPr>
          <a:xfrm>
            <a:off x="10461375" y="3379482"/>
            <a:ext cx="0" cy="45428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84C7F48-0680-430D-AE3A-B593C21E45B4}"/>
              </a:ext>
            </a:extLst>
          </p:cNvPr>
          <p:cNvCxnSpPr/>
          <p:nvPr/>
        </p:nvCxnSpPr>
        <p:spPr>
          <a:xfrm>
            <a:off x="9463085" y="3833769"/>
            <a:ext cx="199657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Rectangle: Rounded Corners 71" descr="team member headshot">
            <a:extLst>
              <a:ext uri="{FF2B5EF4-FFF2-40B4-BE49-F238E27FC236}">
                <a16:creationId xmlns:a16="http://schemas.microsoft.com/office/drawing/2014/main" id="{6A8BA15C-B73E-4BCE-BED0-B41C364EEC6F}"/>
              </a:ext>
            </a:extLst>
          </p:cNvPr>
          <p:cNvSpPr/>
          <p:nvPr/>
        </p:nvSpPr>
        <p:spPr>
          <a:xfrm>
            <a:off x="8627718" y="4140774"/>
            <a:ext cx="1670733" cy="4396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Leslie </a:t>
            </a:r>
            <a:r>
              <a:rPr lang="en-US" sz="1100" b="1" dirty="0" err="1">
                <a:solidFill>
                  <a:schemeClr val="tx1"/>
                </a:solidFill>
              </a:rPr>
              <a:t>Loignon</a:t>
            </a:r>
            <a:endParaRPr lang="en-US" sz="1100" b="1" dirty="0">
              <a:solidFill>
                <a:schemeClr val="tx1"/>
              </a:solidFill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Administrative Assistant I</a:t>
            </a:r>
          </a:p>
        </p:txBody>
      </p:sp>
      <p:sp>
        <p:nvSpPr>
          <p:cNvPr id="73" name="Rectangle: Rounded Corners 72" descr="team member headshot">
            <a:extLst>
              <a:ext uri="{FF2B5EF4-FFF2-40B4-BE49-F238E27FC236}">
                <a16:creationId xmlns:a16="http://schemas.microsoft.com/office/drawing/2014/main" id="{01B2047F-D859-4763-B8F7-EC7E3C450544}"/>
              </a:ext>
            </a:extLst>
          </p:cNvPr>
          <p:cNvSpPr/>
          <p:nvPr/>
        </p:nvSpPr>
        <p:spPr>
          <a:xfrm>
            <a:off x="10461374" y="4142812"/>
            <a:ext cx="1670733" cy="4396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Graduate Assistants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5AD60810-F830-4032-8C07-2D577DD0978D}"/>
              </a:ext>
            </a:extLst>
          </p:cNvPr>
          <p:cNvCxnSpPr>
            <a:cxnSpLocks/>
            <a:endCxn id="72" idx="0"/>
          </p:cNvCxnSpPr>
          <p:nvPr/>
        </p:nvCxnSpPr>
        <p:spPr>
          <a:xfrm>
            <a:off x="9463084" y="3833769"/>
            <a:ext cx="1" cy="30700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8CA2D174-3368-445A-A0C1-B966B7051512}"/>
              </a:ext>
            </a:extLst>
          </p:cNvPr>
          <p:cNvCxnSpPr>
            <a:cxnSpLocks/>
          </p:cNvCxnSpPr>
          <p:nvPr/>
        </p:nvCxnSpPr>
        <p:spPr>
          <a:xfrm>
            <a:off x="11459663" y="3833769"/>
            <a:ext cx="1" cy="30700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D8A60ED5-F4D4-49B8-8221-062E3E740659}"/>
              </a:ext>
            </a:extLst>
          </p:cNvPr>
          <p:cNvCxnSpPr>
            <a:cxnSpLocks/>
          </p:cNvCxnSpPr>
          <p:nvPr/>
        </p:nvCxnSpPr>
        <p:spPr>
          <a:xfrm>
            <a:off x="9463084" y="4576638"/>
            <a:ext cx="1" cy="30700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Rectangle: Rounded Corners 77" descr="team member headshot">
            <a:extLst>
              <a:ext uri="{FF2B5EF4-FFF2-40B4-BE49-F238E27FC236}">
                <a16:creationId xmlns:a16="http://schemas.microsoft.com/office/drawing/2014/main" id="{7E4A9B3B-B53D-43DD-A53E-202A74CCDD78}"/>
              </a:ext>
            </a:extLst>
          </p:cNvPr>
          <p:cNvSpPr/>
          <p:nvPr/>
        </p:nvSpPr>
        <p:spPr>
          <a:xfrm>
            <a:off x="8627717" y="4879896"/>
            <a:ext cx="1670733" cy="4396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Work Study Students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F59B1649-D85A-4D5C-A68A-EBF6E521F966}"/>
              </a:ext>
            </a:extLst>
          </p:cNvPr>
          <p:cNvCxnSpPr>
            <a:cxnSpLocks/>
            <a:stCxn id="147" idx="1"/>
          </p:cNvCxnSpPr>
          <p:nvPr/>
        </p:nvCxnSpPr>
        <p:spPr>
          <a:xfrm flipH="1">
            <a:off x="8165364" y="3105162"/>
            <a:ext cx="1820476" cy="1418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36634285-415A-4B5D-8357-86C23EB457BF}"/>
              </a:ext>
            </a:extLst>
          </p:cNvPr>
          <p:cNvCxnSpPr>
            <a:cxnSpLocks/>
          </p:cNvCxnSpPr>
          <p:nvPr/>
        </p:nvCxnSpPr>
        <p:spPr>
          <a:xfrm>
            <a:off x="8165364" y="3126266"/>
            <a:ext cx="0" cy="148152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Rectangle: Rounded Corners 82" descr="team member headshot">
            <a:extLst>
              <a:ext uri="{FF2B5EF4-FFF2-40B4-BE49-F238E27FC236}">
                <a16:creationId xmlns:a16="http://schemas.microsoft.com/office/drawing/2014/main" id="{C381118C-D48F-4C43-98C0-BAA207AE8951}"/>
              </a:ext>
            </a:extLst>
          </p:cNvPr>
          <p:cNvSpPr/>
          <p:nvPr/>
        </p:nvSpPr>
        <p:spPr>
          <a:xfrm>
            <a:off x="6375747" y="3649211"/>
            <a:ext cx="1670733" cy="62416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Vacant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Graduate Program Coordinator</a:t>
            </a:r>
          </a:p>
        </p:txBody>
      </p:sp>
      <p:sp>
        <p:nvSpPr>
          <p:cNvPr id="85" name="Rectangle: Rounded Corners 84" descr="team member headshot">
            <a:extLst>
              <a:ext uri="{FF2B5EF4-FFF2-40B4-BE49-F238E27FC236}">
                <a16:creationId xmlns:a16="http://schemas.microsoft.com/office/drawing/2014/main" id="{B7FF76C5-5CD4-4DAE-BDD1-67833A550E16}"/>
              </a:ext>
            </a:extLst>
          </p:cNvPr>
          <p:cNvSpPr/>
          <p:nvPr/>
        </p:nvSpPr>
        <p:spPr>
          <a:xfrm>
            <a:off x="6375747" y="4387983"/>
            <a:ext cx="1670733" cy="4396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Donna </a:t>
            </a:r>
            <a:r>
              <a:rPr lang="en-US" sz="1100" b="1" dirty="0" err="1">
                <a:solidFill>
                  <a:schemeClr val="tx1"/>
                </a:solidFill>
              </a:rPr>
              <a:t>Schonerstedt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MBA Advisor 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5B6F7E79-2E58-4293-90D5-1F3AC2DC3FFA}"/>
              </a:ext>
            </a:extLst>
          </p:cNvPr>
          <p:cNvCxnSpPr>
            <a:cxnSpLocks/>
            <a:stCxn id="83" idx="3"/>
          </p:cNvCxnSpPr>
          <p:nvPr/>
        </p:nvCxnSpPr>
        <p:spPr>
          <a:xfrm>
            <a:off x="8046480" y="3961296"/>
            <a:ext cx="11888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BA1423C5-7486-4C5E-8588-091EC27D2C04}"/>
              </a:ext>
            </a:extLst>
          </p:cNvPr>
          <p:cNvCxnSpPr/>
          <p:nvPr/>
        </p:nvCxnSpPr>
        <p:spPr>
          <a:xfrm flipV="1">
            <a:off x="8046480" y="4599450"/>
            <a:ext cx="118884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25407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Custom 59">
      <a:dk1>
        <a:srgbClr val="000000"/>
      </a:dk1>
      <a:lt1>
        <a:sysClr val="window" lastClr="FFFFFF"/>
      </a:lt1>
      <a:dk2>
        <a:srgbClr val="8439BD"/>
      </a:dk2>
      <a:lt2>
        <a:srgbClr val="FFFFFF"/>
      </a:lt2>
      <a:accent1>
        <a:srgbClr val="0EABB7"/>
      </a:accent1>
      <a:accent2>
        <a:srgbClr val="4868E5"/>
      </a:accent2>
      <a:accent3>
        <a:srgbClr val="20A472"/>
      </a:accent3>
      <a:accent4>
        <a:srgbClr val="B13DC8"/>
      </a:accent4>
      <a:accent5>
        <a:srgbClr val="172DA6"/>
      </a:accent5>
      <a:accent6>
        <a:srgbClr val="00B0F0"/>
      </a:accent6>
      <a:hlink>
        <a:srgbClr val="00B0F0"/>
      </a:hlink>
      <a:folHlink>
        <a:srgbClr val="B036B3"/>
      </a:folHlink>
    </a:clrScheme>
    <a:fontScheme name="Custom 26">
      <a:majorFont>
        <a:latin typeface="Speak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283905_win32_fixed.potx" id="{263EE4D6-5775-4173-A5AC-FF62AB42E4D1}" vid="{3681A339-A89C-43E2-8FF0-66FCC7B8B1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Minimal organization chart</Template>
  <TotalTime>1201</TotalTime>
  <Words>552</Words>
  <Application>Microsoft Macintosh PowerPoint</Application>
  <PresentationFormat>Widescreen</PresentationFormat>
  <Paragraphs>198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Avenir Next LT Pro Light</vt:lpstr>
      <vt:lpstr>Calibri</vt:lpstr>
      <vt:lpstr>Speak Pro</vt:lpstr>
      <vt:lpstr>Office Theme</vt:lpstr>
      <vt:lpstr> </vt:lpstr>
      <vt:lpstr>College of Business  </vt:lpstr>
      <vt:lpstr>College of Business  </vt:lpstr>
      <vt:lpstr>College of Business  </vt:lpstr>
      <vt:lpstr>College of Business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Business</dc:title>
  <dc:creator>Findley, Mary</dc:creator>
  <cp:lastModifiedBy>McEachern, Hunter</cp:lastModifiedBy>
  <cp:revision>100</cp:revision>
  <cp:lastPrinted>2024-01-11T13:30:06Z</cp:lastPrinted>
  <dcterms:created xsi:type="dcterms:W3CDTF">2022-12-19T16:24:39Z</dcterms:created>
  <dcterms:modified xsi:type="dcterms:W3CDTF">2024-06-26T14:56:00Z</dcterms:modified>
</cp:coreProperties>
</file>